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6858000" cx="12192000"/>
  <p:notesSz cx="6761150" cy="9942500"/>
  <p:embeddedFontLst>
    <p:embeddedFont>
      <p:font typeface="Raleway"/>
      <p:regular r:id="rId48"/>
      <p:bold r:id="rId49"/>
      <p:italic r:id="rId50"/>
      <p:boldItalic r:id="rId51"/>
    </p:embeddedFont>
    <p:embeddedFont>
      <p:font typeface="Raleway Light"/>
      <p:regular r:id="rId52"/>
      <p:bold r:id="rId53"/>
      <p:italic r:id="rId54"/>
      <p:boldItalic r:id="rId55"/>
    </p:embeddedFont>
    <p:embeddedFont>
      <p:font typeface="Open Sans"/>
      <p:regular r:id="rId56"/>
      <p:bold r:id="rId57"/>
      <p:italic r:id="rId58"/>
      <p:boldItalic r:id="rId59"/>
    </p:embeddedFont>
    <p:embeddedFont>
      <p:font typeface="Century Gothic"/>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4" roundtripDataSignature="AMtx7mhgmdG2TtNiVuMnmkHCkrnu7zvP0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aleway-regular.fntdata"/><Relationship Id="rId47" Type="http://schemas.openxmlformats.org/officeDocument/2006/relationships/slide" Target="slides/slide43.xml"/><Relationship Id="rId49" Type="http://schemas.openxmlformats.org/officeDocument/2006/relationships/font" Target="fonts/Raleway-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CenturyGothic-italic.fntdata"/><Relationship Id="rId61" Type="http://schemas.openxmlformats.org/officeDocument/2006/relationships/font" Target="fonts/CenturyGothic-bold.fntdata"/><Relationship Id="rId20" Type="http://schemas.openxmlformats.org/officeDocument/2006/relationships/slide" Target="slides/slide16.xml"/><Relationship Id="rId64" Type="http://customschemas.google.com/relationships/presentationmetadata" Target="metadata"/><Relationship Id="rId63" Type="http://schemas.openxmlformats.org/officeDocument/2006/relationships/font" Target="fonts/CenturyGothic-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CenturyGothic-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RalewayLight-bold.fntdata"/><Relationship Id="rId52" Type="http://schemas.openxmlformats.org/officeDocument/2006/relationships/font" Target="fonts/RalewayLight-regular.fntdata"/><Relationship Id="rId11" Type="http://schemas.openxmlformats.org/officeDocument/2006/relationships/slide" Target="slides/slide7.xml"/><Relationship Id="rId55" Type="http://schemas.openxmlformats.org/officeDocument/2006/relationships/font" Target="fonts/RalewayLight-boldItalic.fntdata"/><Relationship Id="rId10" Type="http://schemas.openxmlformats.org/officeDocument/2006/relationships/slide" Target="slides/slide6.xml"/><Relationship Id="rId54" Type="http://schemas.openxmlformats.org/officeDocument/2006/relationships/font" Target="fonts/RalewayLight-italic.fntdata"/><Relationship Id="rId13" Type="http://schemas.openxmlformats.org/officeDocument/2006/relationships/slide" Target="slides/slide9.xml"/><Relationship Id="rId57" Type="http://schemas.openxmlformats.org/officeDocument/2006/relationships/font" Target="fonts/OpenSans-bold.fntdata"/><Relationship Id="rId12" Type="http://schemas.openxmlformats.org/officeDocument/2006/relationships/slide" Target="slides/slide8.xml"/><Relationship Id="rId56" Type="http://schemas.openxmlformats.org/officeDocument/2006/relationships/font" Target="fonts/OpenSans-regular.fntdata"/><Relationship Id="rId15" Type="http://schemas.openxmlformats.org/officeDocument/2006/relationships/slide" Target="slides/slide11.xml"/><Relationship Id="rId59" Type="http://schemas.openxmlformats.org/officeDocument/2006/relationships/font" Target="fonts/OpenSans-boldItalic.fntdata"/><Relationship Id="rId14" Type="http://schemas.openxmlformats.org/officeDocument/2006/relationships/slide" Target="slides/slide10.xml"/><Relationship Id="rId58" Type="http://schemas.openxmlformats.org/officeDocument/2006/relationships/font" Target="fonts/OpenSans-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76100" y="4722675"/>
            <a:ext cx="5408900" cy="44741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0: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0: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1: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1: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2: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2: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3: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3: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4: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4: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15: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5: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16: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6: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7: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7: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18: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8: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9: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9: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0: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0: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1: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1: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22: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2: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23: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3: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24: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4: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25: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5: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26: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6: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27: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7: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28: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8: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29: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9: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30: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0: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31: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1: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32: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2: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33: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3: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34: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4: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35: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36: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6: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37: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7: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38: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8: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39: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9: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40: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0: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41: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1: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42: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2: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43: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3: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7: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8: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9:notes"/>
          <p:cNvSpPr txBox="1"/>
          <p:nvPr>
            <p:ph idx="1" type="body"/>
          </p:nvPr>
        </p:nvSpPr>
        <p:spPr>
          <a:xfrm>
            <a:off x="676100" y="4722675"/>
            <a:ext cx="5408900" cy="44741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9:notes"/>
          <p:cNvSpPr/>
          <p:nvPr>
            <p:ph idx="2" type="sldImg"/>
          </p:nvPr>
        </p:nvSpPr>
        <p:spPr>
          <a:xfrm>
            <a:off x="1127075" y="745675"/>
            <a:ext cx="4507650" cy="3728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4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4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5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5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5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5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5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5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5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5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5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5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5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53"/>
          <p:cNvSpPr/>
          <p:nvPr>
            <p:ph idx="2" type="pic"/>
          </p:nvPr>
        </p:nvSpPr>
        <p:spPr>
          <a:xfrm>
            <a:off x="5183188" y="987425"/>
            <a:ext cx="6172200" cy="4873625"/>
          </a:xfrm>
          <a:prstGeom prst="rect">
            <a:avLst/>
          </a:prstGeom>
          <a:noFill/>
          <a:ln>
            <a:noFill/>
          </a:ln>
        </p:spPr>
      </p:sp>
      <p:sp>
        <p:nvSpPr>
          <p:cNvPr id="64" name="Google Shape;64;p5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33.png"/><Relationship Id="rId6" Type="http://schemas.openxmlformats.org/officeDocument/2006/relationships/image" Target="../media/image31.png"/><Relationship Id="rId7"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3.png"/><Relationship Id="rId9" Type="http://schemas.openxmlformats.org/officeDocument/2006/relationships/image" Target="../media/image41.png"/><Relationship Id="rId5" Type="http://schemas.openxmlformats.org/officeDocument/2006/relationships/image" Target="../media/image35.png"/><Relationship Id="rId6" Type="http://schemas.openxmlformats.org/officeDocument/2006/relationships/image" Target="../media/image2.png"/><Relationship Id="rId7" Type="http://schemas.openxmlformats.org/officeDocument/2006/relationships/image" Target="../media/image52.png"/><Relationship Id="rId8"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cisco.com/c/en/us/products/security/common-cyberattacks.html" TargetMode="External"/><Relationship Id="rId4" Type="http://schemas.openxmlformats.org/officeDocument/2006/relationships/hyperlink" Target="https://www.cisco.com/site/us/en/learn/topics/security/what-is-ransomware.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jpg"/><Relationship Id="rId4" Type="http://schemas.openxmlformats.org/officeDocument/2006/relationships/image" Target="../media/image39.png"/><Relationship Id="rId9" Type="http://schemas.openxmlformats.org/officeDocument/2006/relationships/image" Target="../media/image49.png"/><Relationship Id="rId5" Type="http://schemas.openxmlformats.org/officeDocument/2006/relationships/image" Target="../media/image55.png"/><Relationship Id="rId6" Type="http://schemas.openxmlformats.org/officeDocument/2006/relationships/image" Target="../media/image40.png"/><Relationship Id="rId7" Type="http://schemas.openxmlformats.org/officeDocument/2006/relationships/image" Target="../media/image51.png"/><Relationship Id="rId8"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5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5.png"/><Relationship Id="rId4" Type="http://schemas.openxmlformats.org/officeDocument/2006/relationships/image" Target="../media/image70.png"/><Relationship Id="rId5" Type="http://schemas.openxmlformats.org/officeDocument/2006/relationships/image" Target="../media/image64.png"/><Relationship Id="rId6" Type="http://schemas.openxmlformats.org/officeDocument/2006/relationships/image" Target="../media/image60.png"/><Relationship Id="rId7"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6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9.jp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1.png"/><Relationship Id="rId4" Type="http://schemas.openxmlformats.org/officeDocument/2006/relationships/image" Target="../media/image6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1.png"/><Relationship Id="rId4" Type="http://schemas.openxmlformats.org/officeDocument/2006/relationships/image" Target="../media/image66.png"/><Relationship Id="rId9" Type="http://schemas.openxmlformats.org/officeDocument/2006/relationships/image" Target="../media/image82.png"/><Relationship Id="rId5" Type="http://schemas.openxmlformats.org/officeDocument/2006/relationships/image" Target="../media/image72.png"/><Relationship Id="rId6" Type="http://schemas.openxmlformats.org/officeDocument/2006/relationships/image" Target="../media/image76.png"/><Relationship Id="rId7" Type="http://schemas.openxmlformats.org/officeDocument/2006/relationships/image" Target="../media/image83.png"/><Relationship Id="rId8" Type="http://schemas.openxmlformats.org/officeDocument/2006/relationships/image" Target="../media/image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4.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9.pn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4.png"/><Relationship Id="rId5" Type="http://schemas.openxmlformats.org/officeDocument/2006/relationships/image" Target="../media/image2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9.jpg"/><Relationship Id="rId4" Type="http://schemas.openxmlformats.org/officeDocument/2006/relationships/image" Target="../media/image8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6.png"/><Relationship Id="rId10" Type="http://schemas.openxmlformats.org/officeDocument/2006/relationships/image" Target="../media/image32.png"/><Relationship Id="rId9"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5.png"/><Relationship Id="rId8"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29.jpg"/><Relationship Id="rId5"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idx="1" type="subTitle"/>
          </p:nvPr>
        </p:nvSpPr>
        <p:spPr>
          <a:xfrm>
            <a:off x="1432560" y="2439444"/>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None/>
            </a:pPr>
            <a:r>
              <a:rPr lang="en-US" sz="4800"/>
              <a:t>Cyber Security</a:t>
            </a:r>
            <a:endParaRPr/>
          </a:p>
          <a:p>
            <a:pPr indent="0" lvl="0" marL="0" rtl="0" algn="ctr">
              <a:lnSpc>
                <a:spcPct val="90000"/>
              </a:lnSpc>
              <a:spcBef>
                <a:spcPts val="1000"/>
              </a:spcBef>
              <a:spcAft>
                <a:spcPts val="0"/>
              </a:spcAft>
              <a:buClr>
                <a:schemeClr val="dk1"/>
              </a:buClr>
              <a:buSzPts val="2800"/>
              <a:buNone/>
            </a:pPr>
            <a:r>
              <a:rPr lang="en-US" sz="2800"/>
              <a:t>		-- By Dr. Shalu Chopra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grpSp>
        <p:nvGrpSpPr>
          <p:cNvPr id="367" name="Google Shape;367;p10"/>
          <p:cNvGrpSpPr/>
          <p:nvPr/>
        </p:nvGrpSpPr>
        <p:grpSpPr>
          <a:xfrm>
            <a:off x="680622" y="1032411"/>
            <a:ext cx="1399006" cy="1400233"/>
            <a:chOff x="2760729" y="1384341"/>
            <a:chExt cx="1554480" cy="1555842"/>
          </a:xfrm>
        </p:grpSpPr>
        <p:grpSp>
          <p:nvGrpSpPr>
            <p:cNvPr id="368" name="Google Shape;368;p10"/>
            <p:cNvGrpSpPr/>
            <p:nvPr/>
          </p:nvGrpSpPr>
          <p:grpSpPr>
            <a:xfrm>
              <a:off x="2914544" y="1538156"/>
              <a:ext cx="1246851" cy="1248213"/>
              <a:chOff x="1201738" y="1663700"/>
              <a:chExt cx="1454150" cy="1455738"/>
            </a:xfrm>
          </p:grpSpPr>
          <p:sp>
            <p:nvSpPr>
              <p:cNvPr id="369" name="Google Shape;369;p10"/>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370" name="Google Shape;370;p10"/>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371" name="Google Shape;371;p10"/>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372" name="Google Shape;372;p10"/>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nvGrpSpPr>
            <p:cNvPr id="373" name="Google Shape;373;p10"/>
            <p:cNvGrpSpPr/>
            <p:nvPr/>
          </p:nvGrpSpPr>
          <p:grpSpPr>
            <a:xfrm>
              <a:off x="2760729" y="1384341"/>
              <a:ext cx="1554480" cy="1555842"/>
              <a:chOff x="1022350" y="1484312"/>
              <a:chExt cx="1812925" cy="1814513"/>
            </a:xfrm>
          </p:grpSpPr>
          <p:sp>
            <p:nvSpPr>
              <p:cNvPr id="374" name="Google Shape;374;p10"/>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375" name="Google Shape;375;p10"/>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376" name="Google Shape;376;p10"/>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377" name="Google Shape;377;p10"/>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sp>
        <p:nvSpPr>
          <p:cNvPr id="378" name="Google Shape;378;p10"/>
          <p:cNvSpPr/>
          <p:nvPr/>
        </p:nvSpPr>
        <p:spPr>
          <a:xfrm>
            <a:off x="112133" y="2545564"/>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Phishing</a:t>
            </a:r>
            <a:endParaRPr/>
          </a:p>
        </p:txBody>
      </p:sp>
      <p:pic>
        <p:nvPicPr>
          <p:cNvPr id="379" name="Google Shape;379;p10"/>
          <p:cNvPicPr preferRelativeResize="0"/>
          <p:nvPr/>
        </p:nvPicPr>
        <p:blipFill rotWithShape="1">
          <a:blip r:embed="rId3">
            <a:alphaModFix/>
          </a:blip>
          <a:srcRect b="0" l="0" r="0" t="0"/>
          <a:stretch/>
        </p:blipFill>
        <p:spPr>
          <a:xfrm>
            <a:off x="984284" y="1334923"/>
            <a:ext cx="795208" cy="795208"/>
          </a:xfrm>
          <a:prstGeom prst="rect">
            <a:avLst/>
          </a:prstGeom>
          <a:noFill/>
          <a:ln>
            <a:noFill/>
          </a:ln>
        </p:spPr>
      </p:pic>
      <p:sp>
        <p:nvSpPr>
          <p:cNvPr id="380" name="Google Shape;380;p10"/>
          <p:cNvSpPr/>
          <p:nvPr/>
        </p:nvSpPr>
        <p:spPr>
          <a:xfrm>
            <a:off x="3136064" y="1354902"/>
            <a:ext cx="8525524" cy="1373003"/>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Calibri"/>
                <a:ea typeface="Calibri"/>
                <a:cs typeface="Calibri"/>
                <a:sym typeface="Calibri"/>
              </a:rPr>
              <a:t>In Phishing attacks, hackers  send fraudulent messages that appear to come from a well known source. It is usually done through email. The goal is to steal sensitive data like credit card and login information.</a:t>
            </a:r>
            <a:endParaRPr/>
          </a:p>
        </p:txBody>
      </p:sp>
      <p:sp>
        <p:nvSpPr>
          <p:cNvPr id="381" name="Google Shape;381;p10"/>
          <p:cNvSpPr/>
          <p:nvPr/>
        </p:nvSpPr>
        <p:spPr>
          <a:xfrm>
            <a:off x="3115390" y="3469634"/>
            <a:ext cx="6090978" cy="2955741"/>
          </a:xfrm>
          <a:prstGeom prst="rect">
            <a:avLst/>
          </a:prstGeom>
          <a:solidFill>
            <a:srgbClr val="F2F2F2"/>
          </a:solidFill>
          <a:ln cap="flat" cmpd="sng" w="762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0000"/>
                </a:solidFill>
                <a:latin typeface="Calibri"/>
                <a:ea typeface="Calibri"/>
                <a:cs typeface="Calibri"/>
                <a:sym typeface="Calibri"/>
              </a:rPr>
              <a:t>Dear customer,</a:t>
            </a:r>
            <a:endParaRPr/>
          </a:p>
          <a:p>
            <a:pPr indent="0" lvl="0" marL="0" marR="0" rtl="0" algn="l">
              <a:spcBef>
                <a:spcPts val="0"/>
              </a:spcBef>
              <a:spcAft>
                <a:spcPts val="0"/>
              </a:spcAft>
              <a:buNone/>
            </a:pPr>
            <a:r>
              <a:t/>
            </a:r>
            <a:endParaRPr b="1" sz="2000">
              <a:solidFill>
                <a:srgbClr val="000000"/>
              </a:solidFill>
              <a:latin typeface="Calibri"/>
              <a:ea typeface="Calibri"/>
              <a:cs typeface="Calibri"/>
              <a:sym typeface="Calibri"/>
            </a:endParaRPr>
          </a:p>
          <a:p>
            <a:pPr indent="0" lvl="0" marL="0" marR="0" rtl="0" algn="l">
              <a:spcBef>
                <a:spcPts val="0"/>
              </a:spcBef>
              <a:spcAft>
                <a:spcPts val="0"/>
              </a:spcAft>
              <a:buNone/>
            </a:pPr>
            <a:r>
              <a:rPr b="1" lang="en-US" sz="2000">
                <a:solidFill>
                  <a:srgbClr val="000000"/>
                </a:solidFill>
                <a:latin typeface="Calibri"/>
                <a:ea typeface="Calibri"/>
                <a:cs typeface="Calibri"/>
                <a:sym typeface="Calibri"/>
              </a:rPr>
              <a:t>You won 1Cr rupees through ABC Bank’s lucky draw. To transfer the money into your account, fill in the details that are present in the below link.</a:t>
            </a:r>
            <a:endParaRPr/>
          </a:p>
          <a:p>
            <a:pPr indent="0" lvl="0" marL="0" marR="0" rtl="0" algn="l">
              <a:spcBef>
                <a:spcPts val="0"/>
              </a:spcBef>
              <a:spcAft>
                <a:spcPts val="0"/>
              </a:spcAft>
              <a:buNone/>
            </a:pPr>
            <a:r>
              <a:rPr b="1" lang="en-US" sz="2000">
                <a:solidFill>
                  <a:srgbClr val="000000"/>
                </a:solidFill>
                <a:latin typeface="Calibri"/>
                <a:ea typeface="Calibri"/>
                <a:cs typeface="Calibri"/>
                <a:sym typeface="Calibri"/>
              </a:rPr>
              <a:t>www.ABCbankreward.com </a:t>
            </a:r>
            <a:endParaRPr/>
          </a:p>
          <a:p>
            <a:pPr indent="0" lvl="0" marL="0" marR="0" rtl="0" algn="l">
              <a:spcBef>
                <a:spcPts val="0"/>
              </a:spcBef>
              <a:spcAft>
                <a:spcPts val="0"/>
              </a:spcAft>
              <a:buNone/>
            </a:pPr>
            <a:r>
              <a:rPr b="1" lang="en-US" sz="20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b="1" lang="en-US" sz="2000">
                <a:solidFill>
                  <a:srgbClr val="000000"/>
                </a:solidFill>
                <a:latin typeface="Calibri"/>
                <a:ea typeface="Calibri"/>
                <a:cs typeface="Calibri"/>
                <a:sym typeface="Calibri"/>
              </a:rPr>
              <a:t>Thanks and Regards</a:t>
            </a:r>
            <a:endParaRPr/>
          </a:p>
          <a:p>
            <a:pPr indent="0" lvl="0" marL="0" marR="0" rtl="0" algn="l">
              <a:spcBef>
                <a:spcPts val="0"/>
              </a:spcBef>
              <a:spcAft>
                <a:spcPts val="0"/>
              </a:spcAft>
              <a:buNone/>
            </a:pPr>
            <a:r>
              <a:rPr b="1" lang="en-US" sz="2000">
                <a:solidFill>
                  <a:srgbClr val="000000"/>
                </a:solidFill>
                <a:latin typeface="Calibri"/>
                <a:ea typeface="Calibri"/>
                <a:cs typeface="Calibri"/>
                <a:sym typeface="Calibri"/>
              </a:rPr>
              <a:t>ABC Bank</a:t>
            </a:r>
            <a:endParaRPr/>
          </a:p>
        </p:txBody>
      </p:sp>
      <p:sp>
        <p:nvSpPr>
          <p:cNvPr id="382" name="Google Shape;382;p10"/>
          <p:cNvSpPr txBox="1"/>
          <p:nvPr/>
        </p:nvSpPr>
        <p:spPr>
          <a:xfrm>
            <a:off x="433331"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Types of Cyber Attacks : Web Based </a:t>
            </a:r>
            <a:endParaRPr b="1" i="0" sz="3200">
              <a:solidFill>
                <a:srgbClr val="604878"/>
              </a:solidFill>
              <a:latin typeface="Raleway Light"/>
              <a:ea typeface="Raleway Light"/>
              <a:cs typeface="Raleway Light"/>
              <a:sym typeface="Raleway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grpSp>
        <p:nvGrpSpPr>
          <p:cNvPr id="387" name="Google Shape;387;p11"/>
          <p:cNvGrpSpPr/>
          <p:nvPr/>
        </p:nvGrpSpPr>
        <p:grpSpPr>
          <a:xfrm>
            <a:off x="691621" y="1017663"/>
            <a:ext cx="1399006" cy="1400232"/>
            <a:chOff x="2760729" y="1384341"/>
            <a:chExt cx="1554480" cy="1555842"/>
          </a:xfrm>
        </p:grpSpPr>
        <p:grpSp>
          <p:nvGrpSpPr>
            <p:cNvPr id="388" name="Google Shape;388;p11"/>
            <p:cNvGrpSpPr/>
            <p:nvPr/>
          </p:nvGrpSpPr>
          <p:grpSpPr>
            <a:xfrm>
              <a:off x="2914544" y="1538156"/>
              <a:ext cx="1246851" cy="1248213"/>
              <a:chOff x="1201738" y="1663700"/>
              <a:chExt cx="1454150" cy="1455738"/>
            </a:xfrm>
          </p:grpSpPr>
          <p:sp>
            <p:nvSpPr>
              <p:cNvPr id="389" name="Google Shape;389;p11"/>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390" name="Google Shape;390;p11"/>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391" name="Google Shape;391;p11"/>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392" name="Google Shape;392;p11"/>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nvGrpSpPr>
            <p:cNvPr id="393" name="Google Shape;393;p11"/>
            <p:cNvGrpSpPr/>
            <p:nvPr/>
          </p:nvGrpSpPr>
          <p:grpSpPr>
            <a:xfrm>
              <a:off x="2760729" y="1384341"/>
              <a:ext cx="1554480" cy="1555842"/>
              <a:chOff x="1022350" y="1484312"/>
              <a:chExt cx="1812925" cy="1814513"/>
            </a:xfrm>
          </p:grpSpPr>
          <p:sp>
            <p:nvSpPr>
              <p:cNvPr id="394" name="Google Shape;394;p11"/>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395" name="Google Shape;395;p11"/>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396" name="Google Shape;396;p11"/>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397" name="Google Shape;397;p11"/>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sp>
        <p:nvSpPr>
          <p:cNvPr id="398" name="Google Shape;398;p11"/>
          <p:cNvSpPr/>
          <p:nvPr/>
        </p:nvSpPr>
        <p:spPr>
          <a:xfrm>
            <a:off x="133144" y="2565460"/>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Password attack</a:t>
            </a:r>
            <a:endParaRPr/>
          </a:p>
        </p:txBody>
      </p:sp>
      <p:pic>
        <p:nvPicPr>
          <p:cNvPr id="399" name="Google Shape;399;p11"/>
          <p:cNvPicPr preferRelativeResize="0"/>
          <p:nvPr/>
        </p:nvPicPr>
        <p:blipFill rotWithShape="1">
          <a:blip r:embed="rId3">
            <a:alphaModFix/>
          </a:blip>
          <a:srcRect b="0" l="0" r="0" t="0"/>
          <a:stretch/>
        </p:blipFill>
        <p:spPr>
          <a:xfrm>
            <a:off x="998509" y="1307802"/>
            <a:ext cx="795208" cy="795208"/>
          </a:xfrm>
          <a:prstGeom prst="rect">
            <a:avLst/>
          </a:prstGeom>
          <a:noFill/>
          <a:ln>
            <a:noFill/>
          </a:ln>
        </p:spPr>
      </p:pic>
      <p:sp>
        <p:nvSpPr>
          <p:cNvPr id="400" name="Google Shape;400;p11"/>
          <p:cNvSpPr/>
          <p:nvPr/>
        </p:nvSpPr>
        <p:spPr>
          <a:xfrm>
            <a:off x="3136064" y="1354902"/>
            <a:ext cx="8525524" cy="1373003"/>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Calibri"/>
                <a:ea typeface="Calibri"/>
                <a:cs typeface="Calibri"/>
                <a:sym typeface="Calibri"/>
              </a:rPr>
              <a:t>Password attacks are the most common forms of corporate and personal data attacks. A password attack is simply when a hacker tries to steal your password.</a:t>
            </a:r>
            <a:endParaRPr/>
          </a:p>
        </p:txBody>
      </p:sp>
      <p:sp>
        <p:nvSpPr>
          <p:cNvPr id="401" name="Google Shape;401;p11"/>
          <p:cNvSpPr/>
          <p:nvPr/>
        </p:nvSpPr>
        <p:spPr>
          <a:xfrm flipH="1" rot="-1617338">
            <a:off x="4096602" y="2771352"/>
            <a:ext cx="3639821" cy="4101505"/>
          </a:xfrm>
          <a:custGeom>
            <a:rect b="b" l="l" r="r" t="t"/>
            <a:pathLst>
              <a:path extrusionOk="0" h="2001" w="1776">
                <a:moveTo>
                  <a:pt x="840" y="648"/>
                </a:moveTo>
                <a:cubicBezTo>
                  <a:pt x="872" y="590"/>
                  <a:pt x="932" y="555"/>
                  <a:pt x="997" y="555"/>
                </a:cubicBezTo>
                <a:cubicBezTo>
                  <a:pt x="1044" y="555"/>
                  <a:pt x="1089" y="573"/>
                  <a:pt x="1123" y="606"/>
                </a:cubicBezTo>
                <a:cubicBezTo>
                  <a:pt x="1193" y="691"/>
                  <a:pt x="1296" y="739"/>
                  <a:pt x="1406" y="739"/>
                </a:cubicBezTo>
                <a:cubicBezTo>
                  <a:pt x="1610" y="739"/>
                  <a:pt x="1776" y="573"/>
                  <a:pt x="1776" y="370"/>
                </a:cubicBezTo>
                <a:cubicBezTo>
                  <a:pt x="1776" y="166"/>
                  <a:pt x="1610" y="0"/>
                  <a:pt x="1406" y="0"/>
                </a:cubicBezTo>
                <a:cubicBezTo>
                  <a:pt x="1322" y="0"/>
                  <a:pt x="1239" y="30"/>
                  <a:pt x="1174" y="83"/>
                </a:cubicBezTo>
                <a:cubicBezTo>
                  <a:pt x="1111" y="133"/>
                  <a:pt x="1067" y="204"/>
                  <a:pt x="1048" y="281"/>
                </a:cubicBezTo>
                <a:cubicBezTo>
                  <a:pt x="1047" y="283"/>
                  <a:pt x="1047" y="283"/>
                  <a:pt x="1047" y="283"/>
                </a:cubicBezTo>
                <a:cubicBezTo>
                  <a:pt x="1021" y="357"/>
                  <a:pt x="951" y="406"/>
                  <a:pt x="873" y="406"/>
                </a:cubicBezTo>
                <a:cubicBezTo>
                  <a:pt x="839" y="406"/>
                  <a:pt x="807" y="397"/>
                  <a:pt x="778" y="380"/>
                </a:cubicBezTo>
                <a:cubicBezTo>
                  <a:pt x="708" y="286"/>
                  <a:pt x="589" y="228"/>
                  <a:pt x="467" y="228"/>
                </a:cubicBezTo>
                <a:cubicBezTo>
                  <a:pt x="263" y="228"/>
                  <a:pt x="98" y="394"/>
                  <a:pt x="98" y="597"/>
                </a:cubicBezTo>
                <a:cubicBezTo>
                  <a:pt x="98" y="801"/>
                  <a:pt x="263" y="967"/>
                  <a:pt x="467" y="967"/>
                </a:cubicBezTo>
                <a:cubicBezTo>
                  <a:pt x="494" y="967"/>
                  <a:pt x="521" y="964"/>
                  <a:pt x="547" y="959"/>
                </a:cubicBezTo>
                <a:cubicBezTo>
                  <a:pt x="548" y="959"/>
                  <a:pt x="548" y="959"/>
                  <a:pt x="548" y="959"/>
                </a:cubicBezTo>
                <a:cubicBezTo>
                  <a:pt x="552" y="959"/>
                  <a:pt x="555" y="959"/>
                  <a:pt x="558" y="959"/>
                </a:cubicBezTo>
                <a:cubicBezTo>
                  <a:pt x="701" y="959"/>
                  <a:pt x="818" y="1071"/>
                  <a:pt x="825" y="1212"/>
                </a:cubicBezTo>
                <a:cubicBezTo>
                  <a:pt x="824" y="1241"/>
                  <a:pt x="824" y="1241"/>
                  <a:pt x="824" y="1241"/>
                </a:cubicBezTo>
                <a:cubicBezTo>
                  <a:pt x="817" y="1313"/>
                  <a:pt x="753" y="1370"/>
                  <a:pt x="680" y="1370"/>
                </a:cubicBezTo>
                <a:cubicBezTo>
                  <a:pt x="656" y="1370"/>
                  <a:pt x="631" y="1364"/>
                  <a:pt x="610" y="1352"/>
                </a:cubicBezTo>
                <a:cubicBezTo>
                  <a:pt x="543" y="1294"/>
                  <a:pt x="458" y="1262"/>
                  <a:pt x="369" y="1262"/>
                </a:cubicBezTo>
                <a:cubicBezTo>
                  <a:pt x="165" y="1262"/>
                  <a:pt x="0" y="1428"/>
                  <a:pt x="0" y="1632"/>
                </a:cubicBezTo>
                <a:cubicBezTo>
                  <a:pt x="0" y="1835"/>
                  <a:pt x="165" y="2001"/>
                  <a:pt x="369" y="2001"/>
                </a:cubicBezTo>
                <a:cubicBezTo>
                  <a:pt x="457" y="2001"/>
                  <a:pt x="543" y="1969"/>
                  <a:pt x="610" y="1912"/>
                </a:cubicBezTo>
                <a:cubicBezTo>
                  <a:pt x="675" y="1855"/>
                  <a:pt x="719" y="1777"/>
                  <a:pt x="733" y="1692"/>
                </a:cubicBezTo>
                <a:cubicBezTo>
                  <a:pt x="749" y="1624"/>
                  <a:pt x="810" y="1575"/>
                  <a:pt x="880" y="1575"/>
                </a:cubicBezTo>
                <a:cubicBezTo>
                  <a:pt x="907" y="1575"/>
                  <a:pt x="933" y="1582"/>
                  <a:pt x="956" y="1595"/>
                </a:cubicBezTo>
                <a:cubicBezTo>
                  <a:pt x="960" y="1597"/>
                  <a:pt x="960" y="1597"/>
                  <a:pt x="960" y="1597"/>
                </a:cubicBezTo>
                <a:cubicBezTo>
                  <a:pt x="1025" y="1649"/>
                  <a:pt x="1106" y="1678"/>
                  <a:pt x="1189" y="1678"/>
                </a:cubicBezTo>
                <a:cubicBezTo>
                  <a:pt x="1393" y="1678"/>
                  <a:pt x="1559" y="1512"/>
                  <a:pt x="1559" y="1308"/>
                </a:cubicBezTo>
                <a:cubicBezTo>
                  <a:pt x="1559" y="1105"/>
                  <a:pt x="1393" y="939"/>
                  <a:pt x="1189" y="939"/>
                </a:cubicBezTo>
                <a:cubicBezTo>
                  <a:pt x="1159" y="939"/>
                  <a:pt x="1129" y="943"/>
                  <a:pt x="1100" y="950"/>
                </a:cubicBezTo>
                <a:cubicBezTo>
                  <a:pt x="1066" y="960"/>
                  <a:pt x="1066" y="960"/>
                  <a:pt x="1066" y="960"/>
                </a:cubicBezTo>
                <a:cubicBezTo>
                  <a:pt x="1064" y="960"/>
                  <a:pt x="1062" y="961"/>
                  <a:pt x="1060" y="962"/>
                </a:cubicBezTo>
                <a:cubicBezTo>
                  <a:pt x="1056" y="964"/>
                  <a:pt x="1051" y="966"/>
                  <a:pt x="1046" y="968"/>
                </a:cubicBezTo>
                <a:cubicBezTo>
                  <a:pt x="1027" y="975"/>
                  <a:pt x="1006" y="978"/>
                  <a:pt x="985" y="978"/>
                </a:cubicBezTo>
                <a:cubicBezTo>
                  <a:pt x="907" y="978"/>
                  <a:pt x="811" y="831"/>
                  <a:pt x="825" y="706"/>
                </a:cubicBezTo>
                <a:cubicBezTo>
                  <a:pt x="828" y="687"/>
                  <a:pt x="836" y="668"/>
                  <a:pt x="840" y="648"/>
                </a:cubicBezTo>
              </a:path>
            </a:pathLst>
          </a:custGeom>
          <a:solidFill>
            <a:srgbClr val="E6E6E6"/>
          </a:solidFill>
          <a:ln>
            <a:noFill/>
          </a:ln>
        </p:spPr>
        <p:txBody>
          <a:bodyPr anchorCtr="0" anchor="t" bIns="60950" lIns="121875" spcFirstLastPara="1" rIns="121875" wrap="square" tIns="60950">
            <a:noAutofit/>
          </a:bodyPr>
          <a:lstStyle/>
          <a:p>
            <a:pPr indent="0" lvl="0" marL="0" marR="0" rtl="0" algn="l">
              <a:spcBef>
                <a:spcPts val="0"/>
              </a:spcBef>
              <a:spcAft>
                <a:spcPts val="0"/>
              </a:spcAft>
              <a:buNone/>
            </a:pPr>
            <a:r>
              <a:t/>
            </a:r>
            <a:endParaRPr sz="2399">
              <a:solidFill>
                <a:srgbClr val="000000"/>
              </a:solidFill>
              <a:latin typeface="Calibri"/>
              <a:ea typeface="Calibri"/>
              <a:cs typeface="Calibri"/>
              <a:sym typeface="Calibri"/>
            </a:endParaRPr>
          </a:p>
        </p:txBody>
      </p:sp>
      <p:sp>
        <p:nvSpPr>
          <p:cNvPr id="402" name="Google Shape;402;p11"/>
          <p:cNvSpPr/>
          <p:nvPr/>
        </p:nvSpPr>
        <p:spPr>
          <a:xfrm flipH="1" rot="-1617338">
            <a:off x="3801464" y="3589970"/>
            <a:ext cx="1126429" cy="1128346"/>
          </a:xfrm>
          <a:prstGeom prst="ellipse">
            <a:avLst/>
          </a:prstGeom>
          <a:solidFill>
            <a:srgbClr val="D14358"/>
          </a:solidFill>
          <a:ln cap="flat" cmpd="sng" w="76200">
            <a:solidFill>
              <a:srgbClr val="E38D99"/>
            </a:solidFill>
            <a:prstDash val="solid"/>
            <a:round/>
            <a:headEnd len="sm" w="sm" type="none"/>
            <a:tailEnd len="sm" w="sm" type="none"/>
          </a:ln>
        </p:spPr>
        <p:txBody>
          <a:bodyPr anchorCtr="0" anchor="t" bIns="60950" lIns="121875" spcFirstLastPara="1" rIns="121875" wrap="square" tIns="60950">
            <a:noAutofit/>
          </a:bodyPr>
          <a:lstStyle/>
          <a:p>
            <a:pPr indent="0" lvl="0" marL="0" marR="0" rtl="0" algn="l">
              <a:spcBef>
                <a:spcPts val="0"/>
              </a:spcBef>
              <a:spcAft>
                <a:spcPts val="0"/>
              </a:spcAft>
              <a:buNone/>
            </a:pPr>
            <a:r>
              <a:t/>
            </a:r>
            <a:endParaRPr sz="1500">
              <a:solidFill>
                <a:srgbClr val="000000"/>
              </a:solidFill>
              <a:latin typeface="Open Sans"/>
              <a:ea typeface="Open Sans"/>
              <a:cs typeface="Open Sans"/>
              <a:sym typeface="Open Sans"/>
            </a:endParaRPr>
          </a:p>
        </p:txBody>
      </p:sp>
      <p:sp>
        <p:nvSpPr>
          <p:cNvPr id="403" name="Google Shape;403;p11"/>
          <p:cNvSpPr/>
          <p:nvPr/>
        </p:nvSpPr>
        <p:spPr>
          <a:xfrm flipH="1" rot="-1617338">
            <a:off x="5754909" y="3111862"/>
            <a:ext cx="1128346" cy="1128346"/>
          </a:xfrm>
          <a:prstGeom prst="ellipse">
            <a:avLst/>
          </a:prstGeom>
          <a:solidFill>
            <a:srgbClr val="F29B26"/>
          </a:solidFill>
          <a:ln cap="flat" cmpd="sng" w="76200">
            <a:solidFill>
              <a:srgbClr val="F9D29D"/>
            </a:solidFill>
            <a:prstDash val="solid"/>
            <a:round/>
            <a:headEnd len="sm" w="sm" type="none"/>
            <a:tailEnd len="sm" w="sm" type="none"/>
          </a:ln>
        </p:spPr>
        <p:txBody>
          <a:bodyPr anchorCtr="0" anchor="t" bIns="60950" lIns="121875" spcFirstLastPara="1" rIns="121875" wrap="square" tIns="60950">
            <a:noAutofit/>
          </a:bodyPr>
          <a:lstStyle/>
          <a:p>
            <a:pPr indent="0" lvl="0" marL="0" marR="0" rtl="0" algn="l">
              <a:spcBef>
                <a:spcPts val="0"/>
              </a:spcBef>
              <a:spcAft>
                <a:spcPts val="0"/>
              </a:spcAft>
              <a:buNone/>
            </a:pPr>
            <a:r>
              <a:t/>
            </a:r>
            <a:endParaRPr sz="2399">
              <a:solidFill>
                <a:srgbClr val="000000"/>
              </a:solidFill>
              <a:latin typeface="Calibri"/>
              <a:ea typeface="Calibri"/>
              <a:cs typeface="Calibri"/>
              <a:sym typeface="Calibri"/>
            </a:endParaRPr>
          </a:p>
        </p:txBody>
      </p:sp>
      <p:sp>
        <p:nvSpPr>
          <p:cNvPr id="404" name="Google Shape;404;p11"/>
          <p:cNvSpPr/>
          <p:nvPr/>
        </p:nvSpPr>
        <p:spPr>
          <a:xfrm>
            <a:off x="8364225" y="5184707"/>
            <a:ext cx="2638071" cy="476726"/>
          </a:xfrm>
          <a:prstGeom prst="roundRect">
            <a:avLst>
              <a:gd fmla="val 16667" name="adj"/>
            </a:avLst>
          </a:prstGeom>
          <a:solidFill>
            <a:srgbClr val="9CC2E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Credential stuffing</a:t>
            </a:r>
            <a:endParaRPr/>
          </a:p>
        </p:txBody>
      </p:sp>
      <p:sp>
        <p:nvSpPr>
          <p:cNvPr id="405" name="Google Shape;405;p11"/>
          <p:cNvSpPr/>
          <p:nvPr/>
        </p:nvSpPr>
        <p:spPr>
          <a:xfrm>
            <a:off x="7279094" y="3395957"/>
            <a:ext cx="2638071" cy="476726"/>
          </a:xfrm>
          <a:prstGeom prst="roundRect">
            <a:avLst>
              <a:gd fmla="val 16667" name="adj"/>
            </a:avLst>
          </a:prstGeom>
          <a:solidFill>
            <a:srgbClr val="9CC2E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Brute force</a:t>
            </a:r>
            <a:endParaRPr/>
          </a:p>
        </p:txBody>
      </p:sp>
      <p:sp>
        <p:nvSpPr>
          <p:cNvPr id="406" name="Google Shape;406;p11"/>
          <p:cNvSpPr/>
          <p:nvPr/>
        </p:nvSpPr>
        <p:spPr>
          <a:xfrm>
            <a:off x="868146" y="3860383"/>
            <a:ext cx="2638071" cy="476726"/>
          </a:xfrm>
          <a:prstGeom prst="roundRect">
            <a:avLst>
              <a:gd fmla="val 16667" name="adj"/>
            </a:avLst>
          </a:prstGeom>
          <a:solidFill>
            <a:srgbClr val="9CC2E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Dictionary attack</a:t>
            </a:r>
            <a:endParaRPr/>
          </a:p>
        </p:txBody>
      </p:sp>
      <p:sp>
        <p:nvSpPr>
          <p:cNvPr id="407" name="Google Shape;407;p11"/>
          <p:cNvSpPr/>
          <p:nvPr/>
        </p:nvSpPr>
        <p:spPr>
          <a:xfrm>
            <a:off x="2084190" y="5652235"/>
            <a:ext cx="2638071" cy="476726"/>
          </a:xfrm>
          <a:prstGeom prst="roundRect">
            <a:avLst>
              <a:gd fmla="val 16667" name="adj"/>
            </a:avLst>
          </a:prstGeom>
          <a:solidFill>
            <a:srgbClr val="9CC2E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Using Keyloggers</a:t>
            </a:r>
            <a:endParaRPr/>
          </a:p>
        </p:txBody>
      </p:sp>
      <p:pic>
        <p:nvPicPr>
          <p:cNvPr id="408" name="Google Shape;408;p11"/>
          <p:cNvPicPr preferRelativeResize="0"/>
          <p:nvPr/>
        </p:nvPicPr>
        <p:blipFill rotWithShape="1">
          <a:blip r:embed="rId4">
            <a:alphaModFix/>
          </a:blip>
          <a:srcRect b="0" l="0" r="0" t="0"/>
          <a:stretch/>
        </p:blipFill>
        <p:spPr>
          <a:xfrm>
            <a:off x="6054478" y="3363549"/>
            <a:ext cx="629594" cy="629594"/>
          </a:xfrm>
          <a:prstGeom prst="rect">
            <a:avLst/>
          </a:prstGeom>
          <a:noFill/>
          <a:ln>
            <a:noFill/>
          </a:ln>
        </p:spPr>
      </p:pic>
      <p:pic>
        <p:nvPicPr>
          <p:cNvPr id="409" name="Google Shape;409;p11"/>
          <p:cNvPicPr preferRelativeResize="0"/>
          <p:nvPr/>
        </p:nvPicPr>
        <p:blipFill rotWithShape="1">
          <a:blip r:embed="rId5">
            <a:alphaModFix/>
          </a:blip>
          <a:srcRect b="0" l="0" r="0" t="0"/>
          <a:stretch/>
        </p:blipFill>
        <p:spPr>
          <a:xfrm>
            <a:off x="3999917" y="3843927"/>
            <a:ext cx="4090771" cy="2493480"/>
          </a:xfrm>
          <a:prstGeom prst="rect">
            <a:avLst/>
          </a:prstGeom>
          <a:noFill/>
          <a:ln>
            <a:noFill/>
          </a:ln>
        </p:spPr>
      </p:pic>
      <p:pic>
        <p:nvPicPr>
          <p:cNvPr id="410" name="Google Shape;410;p11"/>
          <p:cNvPicPr preferRelativeResize="0"/>
          <p:nvPr/>
        </p:nvPicPr>
        <p:blipFill rotWithShape="1">
          <a:blip r:embed="rId6">
            <a:alphaModFix/>
          </a:blip>
          <a:srcRect b="0" l="0" r="0" t="0"/>
          <a:stretch/>
        </p:blipFill>
        <p:spPr>
          <a:xfrm>
            <a:off x="7108359" y="5050498"/>
            <a:ext cx="796967" cy="796967"/>
          </a:xfrm>
          <a:prstGeom prst="rect">
            <a:avLst/>
          </a:prstGeom>
          <a:noFill/>
          <a:ln>
            <a:noFill/>
          </a:ln>
        </p:spPr>
      </p:pic>
      <p:pic>
        <p:nvPicPr>
          <p:cNvPr id="411" name="Google Shape;411;p11"/>
          <p:cNvPicPr preferRelativeResize="0"/>
          <p:nvPr/>
        </p:nvPicPr>
        <p:blipFill rotWithShape="1">
          <a:blip r:embed="rId7">
            <a:alphaModFix/>
          </a:blip>
          <a:srcRect b="0" l="0" r="0" t="0"/>
          <a:stretch/>
        </p:blipFill>
        <p:spPr>
          <a:xfrm>
            <a:off x="5256558" y="5361167"/>
            <a:ext cx="766611" cy="766611"/>
          </a:xfrm>
          <a:prstGeom prst="rect">
            <a:avLst/>
          </a:prstGeom>
          <a:noFill/>
          <a:ln>
            <a:noFill/>
          </a:ln>
        </p:spPr>
      </p:pic>
      <p:sp>
        <p:nvSpPr>
          <p:cNvPr id="412" name="Google Shape;412;p11"/>
          <p:cNvSpPr txBox="1"/>
          <p:nvPr/>
        </p:nvSpPr>
        <p:spPr>
          <a:xfrm>
            <a:off x="433331"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Types of Cyber Attacks : Web Based </a:t>
            </a:r>
            <a:endParaRPr b="1" i="0" sz="3200">
              <a:solidFill>
                <a:srgbClr val="604878"/>
              </a:solidFill>
              <a:latin typeface="Raleway Light"/>
              <a:ea typeface="Raleway Light"/>
              <a:cs typeface="Raleway Light"/>
              <a:sym typeface="Raleway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grpSp>
        <p:nvGrpSpPr>
          <p:cNvPr id="417" name="Google Shape;417;p12"/>
          <p:cNvGrpSpPr/>
          <p:nvPr/>
        </p:nvGrpSpPr>
        <p:grpSpPr>
          <a:xfrm>
            <a:off x="710571" y="1017663"/>
            <a:ext cx="1399006" cy="1400232"/>
            <a:chOff x="2760729" y="1384341"/>
            <a:chExt cx="1554480" cy="1555842"/>
          </a:xfrm>
        </p:grpSpPr>
        <p:grpSp>
          <p:nvGrpSpPr>
            <p:cNvPr id="418" name="Google Shape;418;p12"/>
            <p:cNvGrpSpPr/>
            <p:nvPr/>
          </p:nvGrpSpPr>
          <p:grpSpPr>
            <a:xfrm>
              <a:off x="2914544" y="1538156"/>
              <a:ext cx="1246851" cy="1248213"/>
              <a:chOff x="1201738" y="1663700"/>
              <a:chExt cx="1454150" cy="1455738"/>
            </a:xfrm>
          </p:grpSpPr>
          <p:sp>
            <p:nvSpPr>
              <p:cNvPr id="419" name="Google Shape;419;p12"/>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00417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420" name="Google Shape;420;p12"/>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00417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421" name="Google Shape;421;p12"/>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00417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422" name="Google Shape;422;p12"/>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00417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nvGrpSpPr>
            <p:cNvPr id="423" name="Google Shape;423;p12"/>
            <p:cNvGrpSpPr/>
            <p:nvPr/>
          </p:nvGrpSpPr>
          <p:grpSpPr>
            <a:xfrm>
              <a:off x="2760729" y="1384341"/>
              <a:ext cx="1554480" cy="1555842"/>
              <a:chOff x="1022350" y="1484312"/>
              <a:chExt cx="1812925" cy="1814513"/>
            </a:xfrm>
          </p:grpSpPr>
          <p:sp>
            <p:nvSpPr>
              <p:cNvPr id="424" name="Google Shape;424;p12"/>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00417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425" name="Google Shape;425;p12"/>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00417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426" name="Google Shape;426;p12"/>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00417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427" name="Google Shape;427;p12"/>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00417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sp>
        <p:nvSpPr>
          <p:cNvPr id="428" name="Google Shape;428;p12"/>
          <p:cNvSpPr/>
          <p:nvPr/>
        </p:nvSpPr>
        <p:spPr>
          <a:xfrm>
            <a:off x="123722" y="2565460"/>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SQL Injection</a:t>
            </a:r>
            <a:endParaRPr/>
          </a:p>
        </p:txBody>
      </p:sp>
      <p:pic>
        <p:nvPicPr>
          <p:cNvPr id="429" name="Google Shape;429;p12"/>
          <p:cNvPicPr preferRelativeResize="0"/>
          <p:nvPr/>
        </p:nvPicPr>
        <p:blipFill rotWithShape="1">
          <a:blip r:embed="rId3">
            <a:alphaModFix/>
          </a:blip>
          <a:srcRect b="0" l="0" r="0" t="0"/>
          <a:stretch/>
        </p:blipFill>
        <p:spPr>
          <a:xfrm>
            <a:off x="1014233" y="1317983"/>
            <a:ext cx="795208" cy="795208"/>
          </a:xfrm>
          <a:prstGeom prst="rect">
            <a:avLst/>
          </a:prstGeom>
          <a:noFill/>
          <a:ln>
            <a:noFill/>
          </a:ln>
        </p:spPr>
      </p:pic>
      <p:sp>
        <p:nvSpPr>
          <p:cNvPr id="430" name="Google Shape;430;p12"/>
          <p:cNvSpPr/>
          <p:nvPr/>
        </p:nvSpPr>
        <p:spPr>
          <a:xfrm>
            <a:off x="3136064" y="1354902"/>
            <a:ext cx="8525524" cy="1373003"/>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Calibri"/>
                <a:ea typeface="Calibri"/>
                <a:cs typeface="Calibri"/>
                <a:sym typeface="Calibri"/>
              </a:rPr>
              <a:t>SQL injection is a web security vulnerability in which, the attacker interferes with the queries that an application makes to its database. The hacker can retrieve sensitive data of the company.</a:t>
            </a:r>
            <a:endParaRPr/>
          </a:p>
        </p:txBody>
      </p:sp>
      <p:pic>
        <p:nvPicPr>
          <p:cNvPr id="431" name="Google Shape;431;p12"/>
          <p:cNvPicPr preferRelativeResize="0"/>
          <p:nvPr/>
        </p:nvPicPr>
        <p:blipFill rotWithShape="1">
          <a:blip r:embed="rId4">
            <a:alphaModFix/>
          </a:blip>
          <a:srcRect b="0" l="0" r="0" t="0"/>
          <a:stretch/>
        </p:blipFill>
        <p:spPr>
          <a:xfrm>
            <a:off x="2659707" y="2790744"/>
            <a:ext cx="8286376" cy="3916386"/>
          </a:xfrm>
          <a:prstGeom prst="rect">
            <a:avLst/>
          </a:prstGeom>
          <a:noFill/>
          <a:ln>
            <a:noFill/>
          </a:ln>
        </p:spPr>
      </p:pic>
      <p:sp>
        <p:nvSpPr>
          <p:cNvPr id="432" name="Google Shape;432;p12"/>
          <p:cNvSpPr txBox="1"/>
          <p:nvPr/>
        </p:nvSpPr>
        <p:spPr>
          <a:xfrm>
            <a:off x="433331"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Types of Cyber Attacks : Web Based </a:t>
            </a:r>
            <a:endParaRPr b="1" i="0" sz="3200">
              <a:solidFill>
                <a:srgbClr val="604878"/>
              </a:solidFill>
              <a:latin typeface="Raleway Light"/>
              <a:ea typeface="Raleway Light"/>
              <a:cs typeface="Raleway Light"/>
              <a:sym typeface="Raleway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grpSp>
        <p:nvGrpSpPr>
          <p:cNvPr id="437" name="Google Shape;437;p13"/>
          <p:cNvGrpSpPr/>
          <p:nvPr/>
        </p:nvGrpSpPr>
        <p:grpSpPr>
          <a:xfrm>
            <a:off x="880193" y="1842308"/>
            <a:ext cx="1399006" cy="1400232"/>
            <a:chOff x="2760729" y="1384341"/>
            <a:chExt cx="1554480" cy="1555842"/>
          </a:xfrm>
        </p:grpSpPr>
        <p:grpSp>
          <p:nvGrpSpPr>
            <p:cNvPr id="438" name="Google Shape;438;p13"/>
            <p:cNvGrpSpPr/>
            <p:nvPr/>
          </p:nvGrpSpPr>
          <p:grpSpPr>
            <a:xfrm>
              <a:off x="2914544" y="1538156"/>
              <a:ext cx="1246851" cy="1248213"/>
              <a:chOff x="1201738" y="1663700"/>
              <a:chExt cx="1454150" cy="1455738"/>
            </a:xfrm>
          </p:grpSpPr>
          <p:sp>
            <p:nvSpPr>
              <p:cNvPr id="439" name="Google Shape;439;p13"/>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440" name="Google Shape;440;p13"/>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441" name="Google Shape;441;p13"/>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442" name="Google Shape;442;p13"/>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nvGrpSpPr>
            <p:cNvPr id="443" name="Google Shape;443;p13"/>
            <p:cNvGrpSpPr/>
            <p:nvPr/>
          </p:nvGrpSpPr>
          <p:grpSpPr>
            <a:xfrm>
              <a:off x="2760729" y="1384341"/>
              <a:ext cx="1554480" cy="1555842"/>
              <a:chOff x="1022350" y="1484312"/>
              <a:chExt cx="1812925" cy="1814513"/>
            </a:xfrm>
          </p:grpSpPr>
          <p:sp>
            <p:nvSpPr>
              <p:cNvPr id="444" name="Google Shape;444;p13"/>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445" name="Google Shape;445;p13"/>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446" name="Google Shape;446;p13"/>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447" name="Google Shape;447;p13"/>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sp>
        <p:nvSpPr>
          <p:cNvPr id="448" name="Google Shape;448;p13"/>
          <p:cNvSpPr/>
          <p:nvPr/>
        </p:nvSpPr>
        <p:spPr>
          <a:xfrm>
            <a:off x="264972" y="3390105"/>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Social Engineering</a:t>
            </a:r>
            <a:endParaRPr/>
          </a:p>
        </p:txBody>
      </p:sp>
      <p:pic>
        <p:nvPicPr>
          <p:cNvPr id="449" name="Google Shape;449;p13"/>
          <p:cNvPicPr preferRelativeResize="0"/>
          <p:nvPr/>
        </p:nvPicPr>
        <p:blipFill rotWithShape="1">
          <a:blip r:embed="rId3">
            <a:alphaModFix/>
          </a:blip>
          <a:srcRect b="0" l="0" r="0" t="0"/>
          <a:stretch/>
        </p:blipFill>
        <p:spPr>
          <a:xfrm>
            <a:off x="1095641" y="2059037"/>
            <a:ext cx="923899" cy="923899"/>
          </a:xfrm>
          <a:prstGeom prst="rect">
            <a:avLst/>
          </a:prstGeom>
          <a:noFill/>
          <a:ln>
            <a:noFill/>
          </a:ln>
        </p:spPr>
      </p:pic>
      <p:sp>
        <p:nvSpPr>
          <p:cNvPr id="450" name="Google Shape;450;p13"/>
          <p:cNvSpPr/>
          <p:nvPr/>
        </p:nvSpPr>
        <p:spPr>
          <a:xfrm>
            <a:off x="3292818" y="2164799"/>
            <a:ext cx="8525524" cy="1373003"/>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Calibri"/>
                <a:ea typeface="Calibri"/>
                <a:cs typeface="Calibri"/>
                <a:sym typeface="Calibri"/>
              </a:rPr>
              <a:t>Social Engineering uses psychological manipulation to trick users into giving away sensitive information to hackers. Then the hackers and use that information to breach personal or organizational devices.</a:t>
            </a:r>
            <a:endParaRPr/>
          </a:p>
        </p:txBody>
      </p:sp>
      <p:sp>
        <p:nvSpPr>
          <p:cNvPr id="451" name="Google Shape;451;p13"/>
          <p:cNvSpPr txBox="1"/>
          <p:nvPr/>
        </p:nvSpPr>
        <p:spPr>
          <a:xfrm>
            <a:off x="433331" y="321710"/>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Types of Cyber Attacks : Web Based </a:t>
            </a:r>
            <a:endParaRPr b="1" i="0" sz="3200">
              <a:solidFill>
                <a:srgbClr val="604878"/>
              </a:solidFill>
              <a:latin typeface="Raleway Light"/>
              <a:ea typeface="Raleway Light"/>
              <a:cs typeface="Raleway Light"/>
              <a:sym typeface="Raleway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14"/>
          <p:cNvSpPr txBox="1"/>
          <p:nvPr/>
        </p:nvSpPr>
        <p:spPr>
          <a:xfrm>
            <a:off x="433331" y="134308"/>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Types of Cyber Attacks : System Based </a:t>
            </a:r>
            <a:endParaRPr b="1" i="0" sz="3200">
              <a:solidFill>
                <a:srgbClr val="604878"/>
              </a:solidFill>
              <a:latin typeface="Raleway Light"/>
              <a:ea typeface="Raleway Light"/>
              <a:cs typeface="Raleway Light"/>
              <a:sym typeface="Raleway Light"/>
            </a:endParaRPr>
          </a:p>
        </p:txBody>
      </p:sp>
      <p:grpSp>
        <p:nvGrpSpPr>
          <p:cNvPr id="457" name="Google Shape;457;p14"/>
          <p:cNvGrpSpPr/>
          <p:nvPr/>
        </p:nvGrpSpPr>
        <p:grpSpPr>
          <a:xfrm>
            <a:off x="690558" y="949551"/>
            <a:ext cx="1399006" cy="1400233"/>
            <a:chOff x="2760729" y="1384341"/>
            <a:chExt cx="1554480" cy="1555842"/>
          </a:xfrm>
        </p:grpSpPr>
        <p:grpSp>
          <p:nvGrpSpPr>
            <p:cNvPr id="458" name="Google Shape;458;p14"/>
            <p:cNvGrpSpPr/>
            <p:nvPr/>
          </p:nvGrpSpPr>
          <p:grpSpPr>
            <a:xfrm>
              <a:off x="2914544" y="1538156"/>
              <a:ext cx="1246851" cy="1248213"/>
              <a:chOff x="1201738" y="1663700"/>
              <a:chExt cx="1454150" cy="1455738"/>
            </a:xfrm>
          </p:grpSpPr>
          <p:sp>
            <p:nvSpPr>
              <p:cNvPr id="459" name="Google Shape;459;p14"/>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460" name="Google Shape;460;p14"/>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461" name="Google Shape;461;p14"/>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462" name="Google Shape;462;p14"/>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nvGrpSpPr>
            <p:cNvPr id="463" name="Google Shape;463;p14"/>
            <p:cNvGrpSpPr/>
            <p:nvPr/>
          </p:nvGrpSpPr>
          <p:grpSpPr>
            <a:xfrm>
              <a:off x="2760729" y="1384341"/>
              <a:ext cx="1554480" cy="1555842"/>
              <a:chOff x="1022350" y="1484312"/>
              <a:chExt cx="1812925" cy="1814513"/>
            </a:xfrm>
          </p:grpSpPr>
          <p:sp>
            <p:nvSpPr>
              <p:cNvPr id="464" name="Google Shape;464;p14"/>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465" name="Google Shape;465;p14"/>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466" name="Google Shape;466;p14"/>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467" name="Google Shape;467;p14"/>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sp>
        <p:nvSpPr>
          <p:cNvPr id="468" name="Google Shape;468;p14"/>
          <p:cNvSpPr/>
          <p:nvPr/>
        </p:nvSpPr>
        <p:spPr>
          <a:xfrm>
            <a:off x="122069" y="2462704"/>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Malware attack</a:t>
            </a:r>
            <a:endParaRPr/>
          </a:p>
        </p:txBody>
      </p:sp>
      <p:pic>
        <p:nvPicPr>
          <p:cNvPr id="469" name="Google Shape;469;p14"/>
          <p:cNvPicPr preferRelativeResize="0"/>
          <p:nvPr/>
        </p:nvPicPr>
        <p:blipFill rotWithShape="1">
          <a:blip r:embed="rId3">
            <a:alphaModFix/>
          </a:blip>
          <a:srcRect b="0" l="0" r="0" t="0"/>
          <a:stretch/>
        </p:blipFill>
        <p:spPr>
          <a:xfrm>
            <a:off x="987960" y="1266031"/>
            <a:ext cx="795208" cy="795208"/>
          </a:xfrm>
          <a:prstGeom prst="rect">
            <a:avLst/>
          </a:prstGeom>
          <a:noFill/>
          <a:ln>
            <a:noFill/>
          </a:ln>
        </p:spPr>
      </p:pic>
      <p:sp>
        <p:nvSpPr>
          <p:cNvPr id="470" name="Google Shape;470;p14"/>
          <p:cNvSpPr/>
          <p:nvPr/>
        </p:nvSpPr>
        <p:spPr>
          <a:xfrm>
            <a:off x="3136064" y="1285066"/>
            <a:ext cx="8525524" cy="1373003"/>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Calibri"/>
                <a:ea typeface="Calibri"/>
                <a:cs typeface="Calibri"/>
                <a:sym typeface="Calibri"/>
              </a:rPr>
              <a:t>Malware is a malicious software designed to exploit any electronic device, service or network. Cybercriminals typically use it to extract data that they can leverage over victims for financial gain.</a:t>
            </a:r>
            <a:endParaRPr/>
          </a:p>
        </p:txBody>
      </p:sp>
      <p:sp>
        <p:nvSpPr>
          <p:cNvPr id="471" name="Google Shape;471;p14"/>
          <p:cNvSpPr/>
          <p:nvPr/>
        </p:nvSpPr>
        <p:spPr>
          <a:xfrm>
            <a:off x="4050109" y="2892296"/>
            <a:ext cx="801214" cy="801214"/>
          </a:xfrm>
          <a:prstGeom prst="rect">
            <a:avLst/>
          </a:prstGeom>
          <a:solidFill>
            <a:srgbClr val="E8562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2" name="Google Shape;472;p14"/>
          <p:cNvSpPr/>
          <p:nvPr/>
        </p:nvSpPr>
        <p:spPr>
          <a:xfrm>
            <a:off x="4050109" y="4200946"/>
            <a:ext cx="801214" cy="801214"/>
          </a:xfrm>
          <a:prstGeom prst="rect">
            <a:avLst/>
          </a:prstGeom>
          <a:solidFill>
            <a:srgbClr val="32455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3" name="Google Shape;473;p14"/>
          <p:cNvSpPr/>
          <p:nvPr/>
        </p:nvSpPr>
        <p:spPr>
          <a:xfrm>
            <a:off x="7340677" y="5579432"/>
            <a:ext cx="801214" cy="801214"/>
          </a:xfrm>
          <a:prstGeom prst="rect">
            <a:avLst/>
          </a:prstGeom>
          <a:solidFill>
            <a:srgbClr val="320A2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4" name="Google Shape;474;p14"/>
          <p:cNvSpPr/>
          <p:nvPr/>
        </p:nvSpPr>
        <p:spPr>
          <a:xfrm>
            <a:off x="7320802" y="4270782"/>
            <a:ext cx="801214" cy="801214"/>
          </a:xfrm>
          <a:prstGeom prst="rect">
            <a:avLst/>
          </a:prstGeom>
          <a:solidFill>
            <a:srgbClr val="92D05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5" name="Google Shape;475;p14"/>
          <p:cNvSpPr/>
          <p:nvPr/>
        </p:nvSpPr>
        <p:spPr>
          <a:xfrm>
            <a:off x="4062531" y="5509596"/>
            <a:ext cx="801214" cy="801214"/>
          </a:xfrm>
          <a:prstGeom prst="rect">
            <a:avLst/>
          </a:prstGeom>
          <a:solidFill>
            <a:srgbClr val="2EBCC6"/>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476" name="Google Shape;476;p14"/>
          <p:cNvCxnSpPr/>
          <p:nvPr/>
        </p:nvCxnSpPr>
        <p:spPr>
          <a:xfrm>
            <a:off x="6038860" y="3292903"/>
            <a:ext cx="0" cy="2617300"/>
          </a:xfrm>
          <a:prstGeom prst="straightConnector1">
            <a:avLst/>
          </a:prstGeom>
          <a:noFill/>
          <a:ln cap="flat" cmpd="sng" w="38100">
            <a:solidFill>
              <a:srgbClr val="A5A5A5"/>
            </a:solidFill>
            <a:prstDash val="dot"/>
            <a:round/>
            <a:headEnd len="sm" w="sm" type="none"/>
            <a:tailEnd len="sm" w="sm" type="none"/>
          </a:ln>
        </p:spPr>
      </p:cxnSp>
      <p:cxnSp>
        <p:nvCxnSpPr>
          <p:cNvPr id="477" name="Google Shape;477;p14"/>
          <p:cNvCxnSpPr>
            <a:endCxn id="471" idx="3"/>
          </p:cNvCxnSpPr>
          <p:nvPr/>
        </p:nvCxnSpPr>
        <p:spPr>
          <a:xfrm rot="10800000">
            <a:off x="4851323" y="3292903"/>
            <a:ext cx="2469600" cy="0"/>
          </a:xfrm>
          <a:prstGeom prst="straightConnector1">
            <a:avLst/>
          </a:prstGeom>
          <a:noFill/>
          <a:ln cap="flat" cmpd="sng" w="38100">
            <a:solidFill>
              <a:srgbClr val="A5A5A5"/>
            </a:solidFill>
            <a:prstDash val="dot"/>
            <a:round/>
            <a:headEnd len="sm" w="sm" type="none"/>
            <a:tailEnd len="sm" w="sm" type="none"/>
          </a:ln>
        </p:spPr>
      </p:cxnSp>
      <p:cxnSp>
        <p:nvCxnSpPr>
          <p:cNvPr id="478" name="Google Shape;478;p14"/>
          <p:cNvCxnSpPr>
            <a:endCxn id="472" idx="3"/>
          </p:cNvCxnSpPr>
          <p:nvPr/>
        </p:nvCxnSpPr>
        <p:spPr>
          <a:xfrm rot="10800000">
            <a:off x="4851323" y="4601553"/>
            <a:ext cx="2469600" cy="0"/>
          </a:xfrm>
          <a:prstGeom prst="straightConnector1">
            <a:avLst/>
          </a:prstGeom>
          <a:noFill/>
          <a:ln cap="flat" cmpd="sng" w="38100">
            <a:solidFill>
              <a:srgbClr val="A5A5A5"/>
            </a:solidFill>
            <a:prstDash val="dot"/>
            <a:round/>
            <a:headEnd len="sm" w="sm" type="none"/>
            <a:tailEnd len="sm" w="sm" type="none"/>
          </a:ln>
        </p:spPr>
      </p:cxnSp>
      <p:cxnSp>
        <p:nvCxnSpPr>
          <p:cNvPr id="479" name="Google Shape;479;p14"/>
          <p:cNvCxnSpPr>
            <a:endCxn id="475" idx="3"/>
          </p:cNvCxnSpPr>
          <p:nvPr/>
        </p:nvCxnSpPr>
        <p:spPr>
          <a:xfrm rot="10800000">
            <a:off x="4863745" y="5910203"/>
            <a:ext cx="2476800" cy="0"/>
          </a:xfrm>
          <a:prstGeom prst="straightConnector1">
            <a:avLst/>
          </a:prstGeom>
          <a:noFill/>
          <a:ln cap="flat" cmpd="sng" w="38100">
            <a:solidFill>
              <a:srgbClr val="A5A5A5"/>
            </a:solidFill>
            <a:prstDash val="dot"/>
            <a:round/>
            <a:headEnd len="sm" w="sm" type="none"/>
            <a:tailEnd len="sm" w="sm" type="none"/>
          </a:ln>
        </p:spPr>
      </p:cxnSp>
      <p:sp>
        <p:nvSpPr>
          <p:cNvPr id="480" name="Google Shape;480;p14"/>
          <p:cNvSpPr/>
          <p:nvPr/>
        </p:nvSpPr>
        <p:spPr>
          <a:xfrm>
            <a:off x="2394282" y="3060728"/>
            <a:ext cx="1588890" cy="476726"/>
          </a:xfrm>
          <a:prstGeom prst="roundRect">
            <a:avLst>
              <a:gd fmla="val 16667" name="adj"/>
            </a:avLst>
          </a:prstGeom>
          <a:solidFill>
            <a:srgbClr val="9CC2E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Viruses</a:t>
            </a:r>
            <a:endParaRPr/>
          </a:p>
        </p:txBody>
      </p:sp>
      <p:sp>
        <p:nvSpPr>
          <p:cNvPr id="481" name="Google Shape;481;p14"/>
          <p:cNvSpPr/>
          <p:nvPr/>
        </p:nvSpPr>
        <p:spPr>
          <a:xfrm>
            <a:off x="8201391" y="3060728"/>
            <a:ext cx="1804000" cy="476726"/>
          </a:xfrm>
          <a:prstGeom prst="roundRect">
            <a:avLst>
              <a:gd fmla="val 16667" name="adj"/>
            </a:avLst>
          </a:prstGeom>
          <a:solidFill>
            <a:srgbClr val="FEE599"/>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Ransomware</a:t>
            </a:r>
            <a:endParaRPr/>
          </a:p>
        </p:txBody>
      </p:sp>
      <p:sp>
        <p:nvSpPr>
          <p:cNvPr id="482" name="Google Shape;482;p14"/>
          <p:cNvSpPr/>
          <p:nvPr/>
        </p:nvSpPr>
        <p:spPr>
          <a:xfrm>
            <a:off x="2394282" y="4363190"/>
            <a:ext cx="1588890" cy="476726"/>
          </a:xfrm>
          <a:prstGeom prst="roundRect">
            <a:avLst>
              <a:gd fmla="val 16667" name="adj"/>
            </a:avLst>
          </a:prstGeom>
          <a:solidFill>
            <a:srgbClr val="FFD96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Worms</a:t>
            </a:r>
            <a:endParaRPr/>
          </a:p>
        </p:txBody>
      </p:sp>
      <p:sp>
        <p:nvSpPr>
          <p:cNvPr id="483" name="Google Shape;483;p14"/>
          <p:cNvSpPr/>
          <p:nvPr/>
        </p:nvSpPr>
        <p:spPr>
          <a:xfrm>
            <a:off x="2394282" y="5665652"/>
            <a:ext cx="1588890" cy="476726"/>
          </a:xfrm>
          <a:prstGeom prst="roundRect">
            <a:avLst>
              <a:gd fmla="val 16667" name="adj"/>
            </a:avLst>
          </a:prstGeom>
          <a:solidFill>
            <a:srgbClr val="B3C6E7"/>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Adware</a:t>
            </a:r>
            <a:endParaRPr/>
          </a:p>
        </p:txBody>
      </p:sp>
      <p:sp>
        <p:nvSpPr>
          <p:cNvPr id="484" name="Google Shape;484;p14"/>
          <p:cNvSpPr/>
          <p:nvPr/>
        </p:nvSpPr>
        <p:spPr>
          <a:xfrm>
            <a:off x="8201391" y="4433026"/>
            <a:ext cx="1588890" cy="476726"/>
          </a:xfrm>
          <a:prstGeom prst="roundRect">
            <a:avLst>
              <a:gd fmla="val 16667" name="adj"/>
            </a:avLst>
          </a:prstGeom>
          <a:solidFill>
            <a:srgbClr val="DBDBDB"/>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Trojans</a:t>
            </a:r>
            <a:endParaRPr/>
          </a:p>
        </p:txBody>
      </p:sp>
      <p:sp>
        <p:nvSpPr>
          <p:cNvPr id="485" name="Google Shape;485;p14"/>
          <p:cNvSpPr/>
          <p:nvPr/>
        </p:nvSpPr>
        <p:spPr>
          <a:xfrm>
            <a:off x="8220269" y="5736069"/>
            <a:ext cx="1588890" cy="476726"/>
          </a:xfrm>
          <a:prstGeom prst="roundRect">
            <a:avLst>
              <a:gd fmla="val 16667" name="adj"/>
            </a:avLst>
          </a:prstGeom>
          <a:solidFill>
            <a:srgbClr val="F7CAA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Spyware</a:t>
            </a:r>
            <a:endParaRPr/>
          </a:p>
        </p:txBody>
      </p:sp>
      <p:sp>
        <p:nvSpPr>
          <p:cNvPr id="486" name="Google Shape;486;p14"/>
          <p:cNvSpPr/>
          <p:nvPr/>
        </p:nvSpPr>
        <p:spPr>
          <a:xfrm>
            <a:off x="7288472" y="2877970"/>
            <a:ext cx="801214" cy="801214"/>
          </a:xfrm>
          <a:prstGeom prst="rect">
            <a:avLst/>
          </a:prstGeom>
          <a:solidFill>
            <a:srgbClr val="4C608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87" name="Google Shape;487;p14"/>
          <p:cNvPicPr preferRelativeResize="0"/>
          <p:nvPr/>
        </p:nvPicPr>
        <p:blipFill rotWithShape="1">
          <a:blip r:embed="rId4">
            <a:alphaModFix/>
          </a:blip>
          <a:srcRect b="0" l="0" r="0" t="0"/>
          <a:stretch/>
        </p:blipFill>
        <p:spPr>
          <a:xfrm>
            <a:off x="4115560" y="3037825"/>
            <a:ext cx="641359" cy="641359"/>
          </a:xfrm>
          <a:prstGeom prst="rect">
            <a:avLst/>
          </a:prstGeom>
          <a:noFill/>
          <a:ln>
            <a:noFill/>
          </a:ln>
        </p:spPr>
      </p:pic>
      <p:pic>
        <p:nvPicPr>
          <p:cNvPr id="488" name="Google Shape;488;p14"/>
          <p:cNvPicPr preferRelativeResize="0"/>
          <p:nvPr/>
        </p:nvPicPr>
        <p:blipFill rotWithShape="1">
          <a:blip r:embed="rId5">
            <a:alphaModFix/>
          </a:blip>
          <a:srcRect b="0" l="0" r="0" t="0"/>
          <a:stretch/>
        </p:blipFill>
        <p:spPr>
          <a:xfrm>
            <a:off x="4115560" y="4312003"/>
            <a:ext cx="612832" cy="612832"/>
          </a:xfrm>
          <a:prstGeom prst="rect">
            <a:avLst/>
          </a:prstGeom>
          <a:noFill/>
          <a:ln>
            <a:noFill/>
          </a:ln>
        </p:spPr>
      </p:pic>
      <p:pic>
        <p:nvPicPr>
          <p:cNvPr id="489" name="Google Shape;489;p14"/>
          <p:cNvPicPr preferRelativeResize="0"/>
          <p:nvPr/>
        </p:nvPicPr>
        <p:blipFill rotWithShape="1">
          <a:blip r:embed="rId6">
            <a:alphaModFix/>
          </a:blip>
          <a:srcRect b="0" l="0" r="0" t="0"/>
          <a:stretch/>
        </p:blipFill>
        <p:spPr>
          <a:xfrm>
            <a:off x="7398826" y="4341782"/>
            <a:ext cx="612832" cy="612832"/>
          </a:xfrm>
          <a:prstGeom prst="rect">
            <a:avLst/>
          </a:prstGeom>
          <a:noFill/>
          <a:ln>
            <a:noFill/>
          </a:ln>
        </p:spPr>
      </p:pic>
      <p:pic>
        <p:nvPicPr>
          <p:cNvPr id="490" name="Google Shape;490;p14"/>
          <p:cNvPicPr preferRelativeResize="0"/>
          <p:nvPr/>
        </p:nvPicPr>
        <p:blipFill rotWithShape="1">
          <a:blip r:embed="rId7">
            <a:alphaModFix/>
          </a:blip>
          <a:srcRect b="0" l="0" r="0" t="0"/>
          <a:stretch/>
        </p:blipFill>
        <p:spPr>
          <a:xfrm>
            <a:off x="4099124" y="5573069"/>
            <a:ext cx="569309" cy="569309"/>
          </a:xfrm>
          <a:prstGeom prst="rect">
            <a:avLst/>
          </a:prstGeom>
          <a:noFill/>
          <a:ln>
            <a:noFill/>
          </a:ln>
        </p:spPr>
      </p:pic>
      <p:pic>
        <p:nvPicPr>
          <p:cNvPr id="491" name="Google Shape;491;p14"/>
          <p:cNvPicPr preferRelativeResize="0"/>
          <p:nvPr/>
        </p:nvPicPr>
        <p:blipFill rotWithShape="1">
          <a:blip r:embed="rId8">
            <a:alphaModFix/>
          </a:blip>
          <a:srcRect b="0" l="0" r="0" t="0"/>
          <a:stretch/>
        </p:blipFill>
        <p:spPr>
          <a:xfrm>
            <a:off x="7414045" y="5740706"/>
            <a:ext cx="654478" cy="654478"/>
          </a:xfrm>
          <a:prstGeom prst="rect">
            <a:avLst/>
          </a:prstGeom>
          <a:noFill/>
          <a:ln>
            <a:noFill/>
          </a:ln>
        </p:spPr>
      </p:pic>
      <p:pic>
        <p:nvPicPr>
          <p:cNvPr id="492" name="Google Shape;492;p14"/>
          <p:cNvPicPr preferRelativeResize="0"/>
          <p:nvPr/>
        </p:nvPicPr>
        <p:blipFill rotWithShape="1">
          <a:blip r:embed="rId9">
            <a:alphaModFix/>
          </a:blip>
          <a:srcRect b="0" l="0" r="0" t="0"/>
          <a:stretch/>
        </p:blipFill>
        <p:spPr>
          <a:xfrm>
            <a:off x="7313342" y="2903576"/>
            <a:ext cx="801214" cy="8012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15"/>
          <p:cNvSpPr txBox="1"/>
          <p:nvPr/>
        </p:nvSpPr>
        <p:spPr>
          <a:xfrm>
            <a:off x="433331" y="134308"/>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Types of Cyber Attacks : System Based </a:t>
            </a:r>
            <a:endParaRPr b="1" i="0" sz="3200">
              <a:solidFill>
                <a:srgbClr val="604878"/>
              </a:solidFill>
              <a:latin typeface="Raleway Light"/>
              <a:ea typeface="Raleway Light"/>
              <a:cs typeface="Raleway Light"/>
              <a:sym typeface="Raleway Light"/>
            </a:endParaRPr>
          </a:p>
        </p:txBody>
      </p:sp>
      <p:grpSp>
        <p:nvGrpSpPr>
          <p:cNvPr id="498" name="Google Shape;498;p15"/>
          <p:cNvGrpSpPr/>
          <p:nvPr/>
        </p:nvGrpSpPr>
        <p:grpSpPr>
          <a:xfrm>
            <a:off x="690558" y="949551"/>
            <a:ext cx="1399006" cy="1400233"/>
            <a:chOff x="2760729" y="1384341"/>
            <a:chExt cx="1554480" cy="1555842"/>
          </a:xfrm>
        </p:grpSpPr>
        <p:grpSp>
          <p:nvGrpSpPr>
            <p:cNvPr id="499" name="Google Shape;499;p15"/>
            <p:cNvGrpSpPr/>
            <p:nvPr/>
          </p:nvGrpSpPr>
          <p:grpSpPr>
            <a:xfrm>
              <a:off x="2914544" y="1538156"/>
              <a:ext cx="1246851" cy="1248213"/>
              <a:chOff x="1201738" y="1663700"/>
              <a:chExt cx="1454150" cy="1455738"/>
            </a:xfrm>
          </p:grpSpPr>
          <p:sp>
            <p:nvSpPr>
              <p:cNvPr id="500" name="Google Shape;500;p15"/>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01" name="Google Shape;501;p15"/>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02" name="Google Shape;502;p15"/>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03" name="Google Shape;503;p15"/>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nvGrpSpPr>
            <p:cNvPr id="504" name="Google Shape;504;p15"/>
            <p:cNvGrpSpPr/>
            <p:nvPr/>
          </p:nvGrpSpPr>
          <p:grpSpPr>
            <a:xfrm>
              <a:off x="2760729" y="1384341"/>
              <a:ext cx="1554480" cy="1555842"/>
              <a:chOff x="1022350" y="1484312"/>
              <a:chExt cx="1812925" cy="1814513"/>
            </a:xfrm>
          </p:grpSpPr>
          <p:sp>
            <p:nvSpPr>
              <p:cNvPr id="505" name="Google Shape;505;p15"/>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06" name="Google Shape;506;p15"/>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07" name="Google Shape;507;p15"/>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08" name="Google Shape;508;p15"/>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sp>
        <p:nvSpPr>
          <p:cNvPr id="509" name="Google Shape;509;p15"/>
          <p:cNvSpPr/>
          <p:nvPr/>
        </p:nvSpPr>
        <p:spPr>
          <a:xfrm>
            <a:off x="122069" y="2462704"/>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Malware attack</a:t>
            </a:r>
            <a:endParaRPr/>
          </a:p>
        </p:txBody>
      </p:sp>
      <p:pic>
        <p:nvPicPr>
          <p:cNvPr id="510" name="Google Shape;510;p15"/>
          <p:cNvPicPr preferRelativeResize="0"/>
          <p:nvPr/>
        </p:nvPicPr>
        <p:blipFill rotWithShape="1">
          <a:blip r:embed="rId3">
            <a:alphaModFix/>
          </a:blip>
          <a:srcRect b="0" l="0" r="0" t="0"/>
          <a:stretch/>
        </p:blipFill>
        <p:spPr>
          <a:xfrm>
            <a:off x="987960" y="1266031"/>
            <a:ext cx="795208" cy="795208"/>
          </a:xfrm>
          <a:prstGeom prst="rect">
            <a:avLst/>
          </a:prstGeom>
          <a:noFill/>
          <a:ln>
            <a:noFill/>
          </a:ln>
        </p:spPr>
      </p:pic>
      <p:sp>
        <p:nvSpPr>
          <p:cNvPr id="511" name="Google Shape;511;p15"/>
          <p:cNvSpPr/>
          <p:nvPr/>
        </p:nvSpPr>
        <p:spPr>
          <a:xfrm>
            <a:off x="3449573" y="2683853"/>
            <a:ext cx="8525524" cy="1373003"/>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1" marL="457200" marR="0" rtl="0" algn="l">
              <a:lnSpc>
                <a:spcPct val="150000"/>
              </a:lnSpc>
              <a:spcBef>
                <a:spcPts val="0"/>
              </a:spcBef>
              <a:spcAft>
                <a:spcPts val="0"/>
              </a:spcAft>
              <a:buNone/>
            </a:pPr>
            <a:r>
              <a:rPr b="1" i="0" lang="en-US" sz="2000" u="none" cap="none" strike="noStrike">
                <a:solidFill>
                  <a:srgbClr val="000000"/>
                </a:solidFill>
                <a:latin typeface="Calibri"/>
                <a:ea typeface="Calibri"/>
                <a:cs typeface="Calibri"/>
                <a:sym typeface="Calibri"/>
              </a:rPr>
              <a:t>Virus : </a:t>
            </a:r>
            <a:r>
              <a:rPr b="0" i="0" lang="en-US" sz="1600" u="none" cap="none" strike="noStrike">
                <a:solidFill>
                  <a:schemeClr val="dk1"/>
                </a:solidFill>
                <a:latin typeface="Calibri"/>
                <a:ea typeface="Calibri"/>
                <a:cs typeface="Calibri"/>
                <a:sym typeface="Calibri"/>
              </a:rPr>
              <a:t>A computer virus is a self-replicating malicious computer program that replicates by inserting copies of itself into other computer programs when executed</a:t>
            </a:r>
            <a:endParaRPr/>
          </a:p>
          <a:p>
            <a:pPr indent="0" lvl="1" marL="457200" marR="0" rtl="0" algn="l">
              <a:lnSpc>
                <a:spcPct val="150000"/>
              </a:lnSpc>
              <a:spcBef>
                <a:spcPts val="0"/>
              </a:spcBef>
              <a:spcAft>
                <a:spcPts val="0"/>
              </a:spcAft>
              <a:buNone/>
            </a:pPr>
            <a:r>
              <a:rPr b="0" i="0" lang="en-US" sz="1600" u="none" cap="none" strike="noStrike">
                <a:solidFill>
                  <a:schemeClr val="dk1"/>
                </a:solidFill>
                <a:latin typeface="Calibri"/>
                <a:ea typeface="Calibri"/>
                <a:cs typeface="Calibri"/>
                <a:sym typeface="Calibri"/>
              </a:rPr>
              <a:t>It can also execute instructions that cause harm to system</a:t>
            </a:r>
            <a:endParaRPr/>
          </a:p>
          <a:p>
            <a:pPr indent="0" lvl="0" marL="0" marR="0" rtl="0" algn="ctr">
              <a:spcBef>
                <a:spcPts val="0"/>
              </a:spcBef>
              <a:spcAft>
                <a:spcPts val="0"/>
              </a:spcAft>
              <a:buNone/>
            </a:pPr>
            <a:r>
              <a:t/>
            </a:r>
            <a:endParaRPr b="1" sz="2000">
              <a:solidFill>
                <a:schemeClr val="dk1"/>
              </a:solidFill>
              <a:latin typeface="Calibri"/>
              <a:ea typeface="Calibri"/>
              <a:cs typeface="Calibri"/>
              <a:sym typeface="Calibri"/>
            </a:endParaRPr>
          </a:p>
        </p:txBody>
      </p:sp>
      <p:sp>
        <p:nvSpPr>
          <p:cNvPr id="512" name="Google Shape;512;p15"/>
          <p:cNvSpPr/>
          <p:nvPr/>
        </p:nvSpPr>
        <p:spPr>
          <a:xfrm>
            <a:off x="5027440" y="1467853"/>
            <a:ext cx="801214" cy="801214"/>
          </a:xfrm>
          <a:prstGeom prst="rect">
            <a:avLst/>
          </a:prstGeom>
          <a:solidFill>
            <a:srgbClr val="E8562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3" name="Google Shape;513;p15"/>
          <p:cNvSpPr/>
          <p:nvPr/>
        </p:nvSpPr>
        <p:spPr>
          <a:xfrm>
            <a:off x="3026871" y="1589484"/>
            <a:ext cx="1588890" cy="476726"/>
          </a:xfrm>
          <a:prstGeom prst="roundRect">
            <a:avLst>
              <a:gd fmla="val 16667" name="adj"/>
            </a:avLst>
          </a:prstGeom>
          <a:solidFill>
            <a:srgbClr val="9CC2E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Viruses</a:t>
            </a:r>
            <a:endParaRPr/>
          </a:p>
        </p:txBody>
      </p:sp>
      <p:pic>
        <p:nvPicPr>
          <p:cNvPr id="514" name="Google Shape;514;p15"/>
          <p:cNvPicPr preferRelativeResize="0"/>
          <p:nvPr/>
        </p:nvPicPr>
        <p:blipFill rotWithShape="1">
          <a:blip r:embed="rId4">
            <a:alphaModFix/>
          </a:blip>
          <a:srcRect b="0" l="0" r="0" t="0"/>
          <a:stretch/>
        </p:blipFill>
        <p:spPr>
          <a:xfrm>
            <a:off x="5160231" y="1649667"/>
            <a:ext cx="641359" cy="64135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16"/>
          <p:cNvSpPr txBox="1"/>
          <p:nvPr/>
        </p:nvSpPr>
        <p:spPr>
          <a:xfrm>
            <a:off x="433331" y="134308"/>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Types of Cyber Attacks : System Based </a:t>
            </a:r>
            <a:endParaRPr b="1" i="0" sz="3200">
              <a:solidFill>
                <a:srgbClr val="604878"/>
              </a:solidFill>
              <a:latin typeface="Raleway Light"/>
              <a:ea typeface="Raleway Light"/>
              <a:cs typeface="Raleway Light"/>
              <a:sym typeface="Raleway Light"/>
            </a:endParaRPr>
          </a:p>
        </p:txBody>
      </p:sp>
      <p:grpSp>
        <p:nvGrpSpPr>
          <p:cNvPr id="520" name="Google Shape;520;p16"/>
          <p:cNvGrpSpPr/>
          <p:nvPr/>
        </p:nvGrpSpPr>
        <p:grpSpPr>
          <a:xfrm>
            <a:off x="690558" y="949551"/>
            <a:ext cx="1399006" cy="1400233"/>
            <a:chOff x="2760729" y="1384341"/>
            <a:chExt cx="1554480" cy="1555842"/>
          </a:xfrm>
        </p:grpSpPr>
        <p:grpSp>
          <p:nvGrpSpPr>
            <p:cNvPr id="521" name="Google Shape;521;p16"/>
            <p:cNvGrpSpPr/>
            <p:nvPr/>
          </p:nvGrpSpPr>
          <p:grpSpPr>
            <a:xfrm>
              <a:off x="2914544" y="1538156"/>
              <a:ext cx="1246851" cy="1248213"/>
              <a:chOff x="1201738" y="1663700"/>
              <a:chExt cx="1454150" cy="1455738"/>
            </a:xfrm>
          </p:grpSpPr>
          <p:sp>
            <p:nvSpPr>
              <p:cNvPr id="522" name="Google Shape;522;p16"/>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23" name="Google Shape;523;p16"/>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24" name="Google Shape;524;p16"/>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25" name="Google Shape;525;p16"/>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nvGrpSpPr>
            <p:cNvPr id="526" name="Google Shape;526;p16"/>
            <p:cNvGrpSpPr/>
            <p:nvPr/>
          </p:nvGrpSpPr>
          <p:grpSpPr>
            <a:xfrm>
              <a:off x="2760729" y="1384341"/>
              <a:ext cx="1554480" cy="1555842"/>
              <a:chOff x="1022350" y="1484312"/>
              <a:chExt cx="1812925" cy="1814513"/>
            </a:xfrm>
          </p:grpSpPr>
          <p:sp>
            <p:nvSpPr>
              <p:cNvPr id="527" name="Google Shape;527;p16"/>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28" name="Google Shape;528;p16"/>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29" name="Google Shape;529;p16"/>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30" name="Google Shape;530;p16"/>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sp>
        <p:nvSpPr>
          <p:cNvPr id="531" name="Google Shape;531;p16"/>
          <p:cNvSpPr/>
          <p:nvPr/>
        </p:nvSpPr>
        <p:spPr>
          <a:xfrm>
            <a:off x="122069" y="2462704"/>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Malware attack</a:t>
            </a:r>
            <a:endParaRPr/>
          </a:p>
        </p:txBody>
      </p:sp>
      <p:pic>
        <p:nvPicPr>
          <p:cNvPr id="532" name="Google Shape;532;p16"/>
          <p:cNvPicPr preferRelativeResize="0"/>
          <p:nvPr/>
        </p:nvPicPr>
        <p:blipFill rotWithShape="1">
          <a:blip r:embed="rId3">
            <a:alphaModFix/>
          </a:blip>
          <a:srcRect b="0" l="0" r="0" t="0"/>
          <a:stretch/>
        </p:blipFill>
        <p:spPr>
          <a:xfrm>
            <a:off x="987960" y="1266031"/>
            <a:ext cx="795208" cy="795208"/>
          </a:xfrm>
          <a:prstGeom prst="rect">
            <a:avLst/>
          </a:prstGeom>
          <a:noFill/>
          <a:ln>
            <a:noFill/>
          </a:ln>
        </p:spPr>
      </p:pic>
      <p:sp>
        <p:nvSpPr>
          <p:cNvPr id="533" name="Google Shape;533;p16"/>
          <p:cNvSpPr/>
          <p:nvPr/>
        </p:nvSpPr>
        <p:spPr>
          <a:xfrm>
            <a:off x="3005436" y="2727480"/>
            <a:ext cx="8525524" cy="1373003"/>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1" marL="457200" marR="0" rtl="0" algn="l">
              <a:lnSpc>
                <a:spcPct val="15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0" lvl="1" marL="457200" marR="0" rtl="0" algn="l">
              <a:lnSpc>
                <a:spcPct val="150000"/>
              </a:lnSpc>
              <a:spcBef>
                <a:spcPts val="0"/>
              </a:spcBef>
              <a:spcAft>
                <a:spcPts val="0"/>
              </a:spcAft>
              <a:buNone/>
            </a:pPr>
            <a:r>
              <a:rPr b="0" i="0" lang="en-US" sz="2000" u="none" cap="none" strike="noStrike">
                <a:solidFill>
                  <a:schemeClr val="dk1"/>
                </a:solidFill>
                <a:latin typeface="Calibri"/>
                <a:ea typeface="Calibri"/>
                <a:cs typeface="Calibri"/>
                <a:sym typeface="Calibri"/>
              </a:rPr>
              <a:t>Worm :: It works same as a computer virus </a:t>
            </a:r>
            <a:endParaRPr/>
          </a:p>
          <a:p>
            <a:pPr indent="0" lvl="1" marL="457200" marR="0" rtl="0" algn="l">
              <a:lnSpc>
                <a:spcPct val="150000"/>
              </a:lnSpc>
              <a:spcBef>
                <a:spcPts val="0"/>
              </a:spcBef>
              <a:spcAft>
                <a:spcPts val="0"/>
              </a:spcAft>
              <a:buNone/>
            </a:pPr>
            <a:r>
              <a:rPr b="0" i="0" lang="en-US" sz="2000" u="none" cap="none" strike="noStrike">
                <a:solidFill>
                  <a:schemeClr val="dk1"/>
                </a:solidFill>
                <a:latin typeface="Calibri"/>
                <a:ea typeface="Calibri"/>
                <a:cs typeface="Calibri"/>
                <a:sym typeface="Calibri"/>
              </a:rPr>
              <a:t>but it can spread into other systems in the network by exploiting the vulnerabilities automatically</a:t>
            </a:r>
            <a:endParaRPr/>
          </a:p>
          <a:p>
            <a:pPr indent="0" lvl="0" marL="0" marR="0" rtl="0" algn="ctr">
              <a:spcBef>
                <a:spcPts val="0"/>
              </a:spcBef>
              <a:spcAft>
                <a:spcPts val="0"/>
              </a:spcAft>
              <a:buNone/>
            </a:pPr>
            <a:r>
              <a:t/>
            </a:r>
            <a:endParaRPr b="1" sz="2000">
              <a:solidFill>
                <a:schemeClr val="dk1"/>
              </a:solidFill>
              <a:latin typeface="Calibri"/>
              <a:ea typeface="Calibri"/>
              <a:cs typeface="Calibri"/>
              <a:sym typeface="Calibri"/>
            </a:endParaRPr>
          </a:p>
        </p:txBody>
      </p:sp>
      <p:sp>
        <p:nvSpPr>
          <p:cNvPr id="534" name="Google Shape;534;p16"/>
          <p:cNvSpPr/>
          <p:nvPr/>
        </p:nvSpPr>
        <p:spPr>
          <a:xfrm>
            <a:off x="2733863" y="1425272"/>
            <a:ext cx="1588890" cy="476726"/>
          </a:xfrm>
          <a:prstGeom prst="roundRect">
            <a:avLst>
              <a:gd fmla="val 16667" name="adj"/>
            </a:avLst>
          </a:prstGeom>
          <a:solidFill>
            <a:srgbClr val="9CC2E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Worm</a:t>
            </a:r>
            <a:endParaRPr b="1" sz="2200">
              <a:solidFill>
                <a:srgbClr val="000000"/>
              </a:solidFill>
              <a:latin typeface="Calibri"/>
              <a:ea typeface="Calibri"/>
              <a:cs typeface="Calibri"/>
              <a:sym typeface="Calibri"/>
            </a:endParaRPr>
          </a:p>
        </p:txBody>
      </p:sp>
      <p:sp>
        <p:nvSpPr>
          <p:cNvPr id="535" name="Google Shape;535;p16"/>
          <p:cNvSpPr/>
          <p:nvPr/>
        </p:nvSpPr>
        <p:spPr>
          <a:xfrm>
            <a:off x="4611812" y="1310941"/>
            <a:ext cx="801214" cy="801214"/>
          </a:xfrm>
          <a:prstGeom prst="rect">
            <a:avLst/>
          </a:prstGeom>
          <a:solidFill>
            <a:srgbClr val="32455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36" name="Google Shape;536;p16"/>
          <p:cNvPicPr preferRelativeResize="0"/>
          <p:nvPr/>
        </p:nvPicPr>
        <p:blipFill rotWithShape="1">
          <a:blip r:embed="rId4">
            <a:alphaModFix/>
          </a:blip>
          <a:srcRect b="0" l="0" r="0" t="0"/>
          <a:stretch/>
        </p:blipFill>
        <p:spPr>
          <a:xfrm>
            <a:off x="4706003" y="1405132"/>
            <a:ext cx="612832" cy="61283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17"/>
          <p:cNvSpPr txBox="1"/>
          <p:nvPr/>
        </p:nvSpPr>
        <p:spPr>
          <a:xfrm>
            <a:off x="433331" y="134308"/>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Types of Cyber Attacks : System Based </a:t>
            </a:r>
            <a:endParaRPr b="1" i="0" sz="3200">
              <a:solidFill>
                <a:srgbClr val="604878"/>
              </a:solidFill>
              <a:latin typeface="Raleway Light"/>
              <a:ea typeface="Raleway Light"/>
              <a:cs typeface="Raleway Light"/>
              <a:sym typeface="Raleway Light"/>
            </a:endParaRPr>
          </a:p>
        </p:txBody>
      </p:sp>
      <p:grpSp>
        <p:nvGrpSpPr>
          <p:cNvPr id="542" name="Google Shape;542;p17"/>
          <p:cNvGrpSpPr/>
          <p:nvPr/>
        </p:nvGrpSpPr>
        <p:grpSpPr>
          <a:xfrm>
            <a:off x="690558" y="949551"/>
            <a:ext cx="1399006" cy="1400233"/>
            <a:chOff x="2760729" y="1384341"/>
            <a:chExt cx="1554480" cy="1555842"/>
          </a:xfrm>
        </p:grpSpPr>
        <p:grpSp>
          <p:nvGrpSpPr>
            <p:cNvPr id="543" name="Google Shape;543;p17"/>
            <p:cNvGrpSpPr/>
            <p:nvPr/>
          </p:nvGrpSpPr>
          <p:grpSpPr>
            <a:xfrm>
              <a:off x="2914544" y="1538156"/>
              <a:ext cx="1246851" cy="1248213"/>
              <a:chOff x="1201738" y="1663700"/>
              <a:chExt cx="1454150" cy="1455738"/>
            </a:xfrm>
          </p:grpSpPr>
          <p:sp>
            <p:nvSpPr>
              <p:cNvPr id="544" name="Google Shape;544;p17"/>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45" name="Google Shape;545;p17"/>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46" name="Google Shape;546;p17"/>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47" name="Google Shape;547;p17"/>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nvGrpSpPr>
            <p:cNvPr id="548" name="Google Shape;548;p17"/>
            <p:cNvGrpSpPr/>
            <p:nvPr/>
          </p:nvGrpSpPr>
          <p:grpSpPr>
            <a:xfrm>
              <a:off x="2760729" y="1384341"/>
              <a:ext cx="1554480" cy="1555842"/>
              <a:chOff x="1022350" y="1484312"/>
              <a:chExt cx="1812925" cy="1814513"/>
            </a:xfrm>
          </p:grpSpPr>
          <p:sp>
            <p:nvSpPr>
              <p:cNvPr id="549" name="Google Shape;549;p17"/>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50" name="Google Shape;550;p17"/>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51" name="Google Shape;551;p17"/>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52" name="Google Shape;552;p17"/>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sp>
        <p:nvSpPr>
          <p:cNvPr id="553" name="Google Shape;553;p17"/>
          <p:cNvSpPr/>
          <p:nvPr/>
        </p:nvSpPr>
        <p:spPr>
          <a:xfrm>
            <a:off x="122069" y="2462704"/>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Malware attack</a:t>
            </a:r>
            <a:endParaRPr/>
          </a:p>
        </p:txBody>
      </p:sp>
      <p:pic>
        <p:nvPicPr>
          <p:cNvPr id="554" name="Google Shape;554;p17"/>
          <p:cNvPicPr preferRelativeResize="0"/>
          <p:nvPr/>
        </p:nvPicPr>
        <p:blipFill rotWithShape="1">
          <a:blip r:embed="rId3">
            <a:alphaModFix/>
          </a:blip>
          <a:srcRect b="0" l="0" r="0" t="0"/>
          <a:stretch/>
        </p:blipFill>
        <p:spPr>
          <a:xfrm>
            <a:off x="987960" y="1266031"/>
            <a:ext cx="795208" cy="795208"/>
          </a:xfrm>
          <a:prstGeom prst="rect">
            <a:avLst/>
          </a:prstGeom>
          <a:noFill/>
          <a:ln>
            <a:noFill/>
          </a:ln>
        </p:spPr>
      </p:pic>
      <p:sp>
        <p:nvSpPr>
          <p:cNvPr id="555" name="Google Shape;555;p17"/>
          <p:cNvSpPr/>
          <p:nvPr/>
        </p:nvSpPr>
        <p:spPr>
          <a:xfrm>
            <a:off x="3358132" y="2753265"/>
            <a:ext cx="8525524" cy="2174217"/>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en-US" sz="2000">
                <a:solidFill>
                  <a:schemeClr val="dk1"/>
                </a:solidFill>
                <a:latin typeface="Calibri"/>
                <a:ea typeface="Calibri"/>
                <a:cs typeface="Calibri"/>
                <a:sym typeface="Calibri"/>
              </a:rPr>
              <a:t>Trojan horse</a:t>
            </a:r>
            <a:endParaRPr/>
          </a:p>
          <a:p>
            <a:pPr indent="0" lvl="1" marL="457200" marR="0" rtl="0" algn="l">
              <a:lnSpc>
                <a:spcPct val="150000"/>
              </a:lnSpc>
              <a:spcBef>
                <a:spcPts val="0"/>
              </a:spcBef>
              <a:spcAft>
                <a:spcPts val="0"/>
              </a:spcAft>
              <a:buNone/>
            </a:pPr>
            <a:r>
              <a:rPr b="0" i="0" lang="en-US" sz="1600" u="none" cap="none" strike="noStrike">
                <a:solidFill>
                  <a:schemeClr val="dk1"/>
                </a:solidFill>
                <a:latin typeface="Calibri"/>
                <a:ea typeface="Calibri"/>
                <a:cs typeface="Calibri"/>
                <a:sym typeface="Calibri"/>
              </a:rPr>
              <a:t>It appears to be a normal application, but when opened/executed some malicious code will run in background</a:t>
            </a:r>
            <a:endParaRPr/>
          </a:p>
          <a:p>
            <a:pPr indent="0" lvl="1" marL="457200" marR="0" rtl="0" algn="l">
              <a:lnSpc>
                <a:spcPct val="150000"/>
              </a:lnSpc>
              <a:spcBef>
                <a:spcPts val="0"/>
              </a:spcBef>
              <a:spcAft>
                <a:spcPts val="0"/>
              </a:spcAft>
              <a:buNone/>
            </a:pPr>
            <a:r>
              <a:rPr b="0" i="0" lang="en-US" sz="1600" u="none" cap="none" strike="noStrike">
                <a:solidFill>
                  <a:schemeClr val="dk1"/>
                </a:solidFill>
                <a:latin typeface="Calibri"/>
                <a:ea typeface="Calibri"/>
                <a:cs typeface="Calibri"/>
                <a:sym typeface="Calibri"/>
              </a:rPr>
              <a:t>These are generally spread by some form of social engineering</a:t>
            </a:r>
            <a:endParaRPr b="1" i="0" sz="2000" u="none" cap="none" strike="noStrike">
              <a:solidFill>
                <a:schemeClr val="dk1"/>
              </a:solidFill>
              <a:latin typeface="Calibri"/>
              <a:ea typeface="Calibri"/>
              <a:cs typeface="Calibri"/>
              <a:sym typeface="Calibri"/>
            </a:endParaRPr>
          </a:p>
        </p:txBody>
      </p:sp>
      <p:sp>
        <p:nvSpPr>
          <p:cNvPr id="556" name="Google Shape;556;p17"/>
          <p:cNvSpPr/>
          <p:nvPr/>
        </p:nvSpPr>
        <p:spPr>
          <a:xfrm>
            <a:off x="2989419" y="1472988"/>
            <a:ext cx="2103484" cy="715089"/>
          </a:xfrm>
          <a:prstGeom prst="roundRect">
            <a:avLst>
              <a:gd fmla="val 16667" name="adj"/>
            </a:avLst>
          </a:prstGeom>
          <a:solidFill>
            <a:srgbClr val="9CC2E5"/>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400">
                <a:solidFill>
                  <a:schemeClr val="dk1"/>
                </a:solidFill>
                <a:latin typeface="Calibri"/>
                <a:ea typeface="Calibri"/>
                <a:cs typeface="Calibri"/>
                <a:sym typeface="Calibri"/>
              </a:rPr>
              <a:t>Trojan horse</a:t>
            </a:r>
            <a:endParaRPr/>
          </a:p>
        </p:txBody>
      </p:sp>
      <p:sp>
        <p:nvSpPr>
          <p:cNvPr id="557" name="Google Shape;557;p17"/>
          <p:cNvSpPr/>
          <p:nvPr/>
        </p:nvSpPr>
        <p:spPr>
          <a:xfrm>
            <a:off x="5222636" y="1504245"/>
            <a:ext cx="801214" cy="801214"/>
          </a:xfrm>
          <a:prstGeom prst="rect">
            <a:avLst/>
          </a:prstGeom>
          <a:solidFill>
            <a:srgbClr val="92D05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58" name="Google Shape;558;p17"/>
          <p:cNvPicPr preferRelativeResize="0"/>
          <p:nvPr/>
        </p:nvPicPr>
        <p:blipFill rotWithShape="1">
          <a:blip r:embed="rId4">
            <a:alphaModFix/>
          </a:blip>
          <a:srcRect b="0" l="0" r="0" t="0"/>
          <a:stretch/>
        </p:blipFill>
        <p:spPr>
          <a:xfrm>
            <a:off x="5300660" y="1575245"/>
            <a:ext cx="612832" cy="61283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18"/>
          <p:cNvSpPr txBox="1"/>
          <p:nvPr/>
        </p:nvSpPr>
        <p:spPr>
          <a:xfrm>
            <a:off x="433331" y="134308"/>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Types of Cyber Attacks : System Based </a:t>
            </a:r>
            <a:endParaRPr b="1" i="0" sz="3200">
              <a:solidFill>
                <a:srgbClr val="604878"/>
              </a:solidFill>
              <a:latin typeface="Raleway Light"/>
              <a:ea typeface="Raleway Light"/>
              <a:cs typeface="Raleway Light"/>
              <a:sym typeface="Raleway Light"/>
            </a:endParaRPr>
          </a:p>
        </p:txBody>
      </p:sp>
      <p:grpSp>
        <p:nvGrpSpPr>
          <p:cNvPr id="564" name="Google Shape;564;p18"/>
          <p:cNvGrpSpPr/>
          <p:nvPr/>
        </p:nvGrpSpPr>
        <p:grpSpPr>
          <a:xfrm>
            <a:off x="690558" y="949551"/>
            <a:ext cx="1399006" cy="1400233"/>
            <a:chOff x="2760729" y="1384341"/>
            <a:chExt cx="1554480" cy="1555842"/>
          </a:xfrm>
        </p:grpSpPr>
        <p:grpSp>
          <p:nvGrpSpPr>
            <p:cNvPr id="565" name="Google Shape;565;p18"/>
            <p:cNvGrpSpPr/>
            <p:nvPr/>
          </p:nvGrpSpPr>
          <p:grpSpPr>
            <a:xfrm>
              <a:off x="2914544" y="1538156"/>
              <a:ext cx="1246851" cy="1248213"/>
              <a:chOff x="1201738" y="1663700"/>
              <a:chExt cx="1454150" cy="1455738"/>
            </a:xfrm>
          </p:grpSpPr>
          <p:sp>
            <p:nvSpPr>
              <p:cNvPr id="566" name="Google Shape;566;p18"/>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67" name="Google Shape;567;p18"/>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68" name="Google Shape;568;p18"/>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69" name="Google Shape;569;p18"/>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nvGrpSpPr>
            <p:cNvPr id="570" name="Google Shape;570;p18"/>
            <p:cNvGrpSpPr/>
            <p:nvPr/>
          </p:nvGrpSpPr>
          <p:grpSpPr>
            <a:xfrm>
              <a:off x="2760729" y="1384341"/>
              <a:ext cx="1554480" cy="1555842"/>
              <a:chOff x="1022350" y="1484312"/>
              <a:chExt cx="1812925" cy="1814513"/>
            </a:xfrm>
          </p:grpSpPr>
          <p:sp>
            <p:nvSpPr>
              <p:cNvPr id="571" name="Google Shape;571;p18"/>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72" name="Google Shape;572;p18"/>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73" name="Google Shape;573;p18"/>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74" name="Google Shape;574;p18"/>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sp>
        <p:nvSpPr>
          <p:cNvPr id="575" name="Google Shape;575;p18"/>
          <p:cNvSpPr/>
          <p:nvPr/>
        </p:nvSpPr>
        <p:spPr>
          <a:xfrm>
            <a:off x="122069" y="2462704"/>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Malware attack</a:t>
            </a:r>
            <a:endParaRPr/>
          </a:p>
        </p:txBody>
      </p:sp>
      <p:pic>
        <p:nvPicPr>
          <p:cNvPr id="576" name="Google Shape;576;p18"/>
          <p:cNvPicPr preferRelativeResize="0"/>
          <p:nvPr/>
        </p:nvPicPr>
        <p:blipFill rotWithShape="1">
          <a:blip r:embed="rId3">
            <a:alphaModFix/>
          </a:blip>
          <a:srcRect b="0" l="0" r="0" t="0"/>
          <a:stretch/>
        </p:blipFill>
        <p:spPr>
          <a:xfrm>
            <a:off x="987960" y="1266031"/>
            <a:ext cx="795208" cy="795208"/>
          </a:xfrm>
          <a:prstGeom prst="rect">
            <a:avLst/>
          </a:prstGeom>
          <a:noFill/>
          <a:ln>
            <a:noFill/>
          </a:ln>
        </p:spPr>
      </p:pic>
      <p:sp>
        <p:nvSpPr>
          <p:cNvPr id="577" name="Google Shape;577;p18"/>
          <p:cNvSpPr/>
          <p:nvPr/>
        </p:nvSpPr>
        <p:spPr>
          <a:xfrm>
            <a:off x="3358132" y="2753265"/>
            <a:ext cx="8525524" cy="2174217"/>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en-US" sz="2000">
                <a:solidFill>
                  <a:schemeClr val="dk1"/>
                </a:solidFill>
                <a:latin typeface="Calibri"/>
                <a:ea typeface="Calibri"/>
                <a:cs typeface="Calibri"/>
                <a:sym typeface="Calibri"/>
              </a:rPr>
              <a:t>Backdoors</a:t>
            </a:r>
            <a:endParaRPr/>
          </a:p>
          <a:p>
            <a:pPr indent="0" lvl="0" marL="0" marR="0" rtl="0" algn="l">
              <a:lnSpc>
                <a:spcPct val="150000"/>
              </a:lnSpc>
              <a:spcBef>
                <a:spcPts val="0"/>
              </a:spcBef>
              <a:spcAft>
                <a:spcPts val="0"/>
              </a:spcAft>
              <a:buNone/>
            </a:pPr>
            <a:r>
              <a:rPr lang="en-US" sz="2000">
                <a:solidFill>
                  <a:schemeClr val="dk1"/>
                </a:solidFill>
                <a:latin typeface="Calibri"/>
                <a:ea typeface="Calibri"/>
                <a:cs typeface="Calibri"/>
                <a:sym typeface="Calibri"/>
              </a:rPr>
              <a:t>Backdoor is a method of bypassing normal authentication process</a:t>
            </a:r>
            <a:endParaRPr/>
          </a:p>
          <a:p>
            <a:pPr indent="0" lvl="0" marL="0" marR="0" rtl="0" algn="l">
              <a:lnSpc>
                <a:spcPct val="150000"/>
              </a:lnSpc>
              <a:spcBef>
                <a:spcPts val="0"/>
              </a:spcBef>
              <a:spcAft>
                <a:spcPts val="0"/>
              </a:spcAft>
              <a:buNone/>
            </a:pPr>
            <a:r>
              <a:rPr lang="en-US" sz="2000">
                <a:solidFill>
                  <a:schemeClr val="dk1"/>
                </a:solidFill>
                <a:latin typeface="Calibri"/>
                <a:ea typeface="Calibri"/>
                <a:cs typeface="Calibri"/>
                <a:sym typeface="Calibri"/>
              </a:rPr>
              <a:t>The backdoor is written by the programmer who creates the code for the program</a:t>
            </a:r>
            <a:endParaRPr/>
          </a:p>
          <a:p>
            <a:pPr indent="0" lvl="0" marL="0" marR="0" rtl="0" algn="l">
              <a:lnSpc>
                <a:spcPct val="150000"/>
              </a:lnSpc>
              <a:spcBef>
                <a:spcPts val="0"/>
              </a:spcBef>
              <a:spcAft>
                <a:spcPts val="0"/>
              </a:spcAft>
              <a:buNone/>
            </a:pPr>
            <a:r>
              <a:rPr lang="en-US" sz="2000">
                <a:solidFill>
                  <a:schemeClr val="dk1"/>
                </a:solidFill>
                <a:latin typeface="Calibri"/>
                <a:ea typeface="Calibri"/>
                <a:cs typeface="Calibri"/>
                <a:sym typeface="Calibri"/>
              </a:rPr>
              <a:t>It is often only known by the programmer..</a:t>
            </a:r>
            <a:endParaRPr sz="2000">
              <a:solidFill>
                <a:schemeClr val="dk1"/>
              </a:solidFill>
              <a:latin typeface="Calibri"/>
              <a:ea typeface="Calibri"/>
              <a:cs typeface="Calibri"/>
              <a:sym typeface="Calibri"/>
            </a:endParaRPr>
          </a:p>
        </p:txBody>
      </p:sp>
      <p:sp>
        <p:nvSpPr>
          <p:cNvPr id="578" name="Google Shape;578;p18"/>
          <p:cNvSpPr/>
          <p:nvPr/>
        </p:nvSpPr>
        <p:spPr>
          <a:xfrm>
            <a:off x="2989419" y="1472988"/>
            <a:ext cx="2103484" cy="651739"/>
          </a:xfrm>
          <a:prstGeom prst="roundRect">
            <a:avLst>
              <a:gd fmla="val 16667" name="adj"/>
            </a:avLst>
          </a:prstGeom>
          <a:solidFill>
            <a:srgbClr val="9CC2E5"/>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400">
                <a:solidFill>
                  <a:schemeClr val="dk1"/>
                </a:solidFill>
                <a:latin typeface="Calibri"/>
                <a:ea typeface="Calibri"/>
                <a:cs typeface="Calibri"/>
                <a:sym typeface="Calibri"/>
              </a:rPr>
              <a:t>Back Doors</a:t>
            </a:r>
            <a:endParaRPr sz="2400">
              <a:solidFill>
                <a:schemeClr val="dk1"/>
              </a:solidFill>
              <a:latin typeface="Calibri"/>
              <a:ea typeface="Calibri"/>
              <a:cs typeface="Calibri"/>
              <a:sym typeface="Calibri"/>
            </a:endParaRPr>
          </a:p>
        </p:txBody>
      </p:sp>
      <p:sp>
        <p:nvSpPr>
          <p:cNvPr id="579" name="Google Shape;579;p18"/>
          <p:cNvSpPr/>
          <p:nvPr/>
        </p:nvSpPr>
        <p:spPr>
          <a:xfrm>
            <a:off x="5222636" y="1504245"/>
            <a:ext cx="801214" cy="801214"/>
          </a:xfrm>
          <a:prstGeom prst="rect">
            <a:avLst/>
          </a:prstGeom>
          <a:solidFill>
            <a:srgbClr val="92D05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80" name="Google Shape;580;p18"/>
          <p:cNvPicPr preferRelativeResize="0"/>
          <p:nvPr/>
        </p:nvPicPr>
        <p:blipFill rotWithShape="1">
          <a:blip r:embed="rId4">
            <a:alphaModFix/>
          </a:blip>
          <a:srcRect b="0" l="0" r="0" t="0"/>
          <a:stretch/>
        </p:blipFill>
        <p:spPr>
          <a:xfrm>
            <a:off x="5300660" y="1575245"/>
            <a:ext cx="612832" cy="6128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19"/>
          <p:cNvSpPr txBox="1"/>
          <p:nvPr/>
        </p:nvSpPr>
        <p:spPr>
          <a:xfrm>
            <a:off x="433331" y="134308"/>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Types of Cyber Attacks : System Based </a:t>
            </a:r>
            <a:endParaRPr b="1" i="0" sz="3200">
              <a:solidFill>
                <a:srgbClr val="604878"/>
              </a:solidFill>
              <a:latin typeface="Raleway Light"/>
              <a:ea typeface="Raleway Light"/>
              <a:cs typeface="Raleway Light"/>
              <a:sym typeface="Raleway Light"/>
            </a:endParaRPr>
          </a:p>
        </p:txBody>
      </p:sp>
      <p:grpSp>
        <p:nvGrpSpPr>
          <p:cNvPr id="586" name="Google Shape;586;p19"/>
          <p:cNvGrpSpPr/>
          <p:nvPr/>
        </p:nvGrpSpPr>
        <p:grpSpPr>
          <a:xfrm>
            <a:off x="690558" y="949551"/>
            <a:ext cx="1399006" cy="1400233"/>
            <a:chOff x="2760729" y="1384341"/>
            <a:chExt cx="1554480" cy="1555842"/>
          </a:xfrm>
        </p:grpSpPr>
        <p:grpSp>
          <p:nvGrpSpPr>
            <p:cNvPr id="587" name="Google Shape;587;p19"/>
            <p:cNvGrpSpPr/>
            <p:nvPr/>
          </p:nvGrpSpPr>
          <p:grpSpPr>
            <a:xfrm>
              <a:off x="2914544" y="1538156"/>
              <a:ext cx="1246851" cy="1248213"/>
              <a:chOff x="1201738" y="1663700"/>
              <a:chExt cx="1454150" cy="1455738"/>
            </a:xfrm>
          </p:grpSpPr>
          <p:sp>
            <p:nvSpPr>
              <p:cNvPr id="588" name="Google Shape;588;p19"/>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89" name="Google Shape;589;p19"/>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90" name="Google Shape;590;p19"/>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91" name="Google Shape;591;p19"/>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nvGrpSpPr>
            <p:cNvPr id="592" name="Google Shape;592;p19"/>
            <p:cNvGrpSpPr/>
            <p:nvPr/>
          </p:nvGrpSpPr>
          <p:grpSpPr>
            <a:xfrm>
              <a:off x="2760729" y="1384341"/>
              <a:ext cx="1554480" cy="1555842"/>
              <a:chOff x="1022350" y="1484312"/>
              <a:chExt cx="1812925" cy="1814513"/>
            </a:xfrm>
          </p:grpSpPr>
          <p:sp>
            <p:nvSpPr>
              <p:cNvPr id="593" name="Google Shape;593;p19"/>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94" name="Google Shape;594;p19"/>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95" name="Google Shape;595;p19"/>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596" name="Google Shape;596;p19"/>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sp>
        <p:nvSpPr>
          <p:cNvPr id="597" name="Google Shape;597;p19"/>
          <p:cNvSpPr/>
          <p:nvPr/>
        </p:nvSpPr>
        <p:spPr>
          <a:xfrm>
            <a:off x="122069" y="2462704"/>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Malware attack</a:t>
            </a:r>
            <a:endParaRPr/>
          </a:p>
        </p:txBody>
      </p:sp>
      <p:pic>
        <p:nvPicPr>
          <p:cNvPr id="598" name="Google Shape;598;p19"/>
          <p:cNvPicPr preferRelativeResize="0"/>
          <p:nvPr/>
        </p:nvPicPr>
        <p:blipFill rotWithShape="1">
          <a:blip r:embed="rId3">
            <a:alphaModFix/>
          </a:blip>
          <a:srcRect b="0" l="0" r="0" t="0"/>
          <a:stretch/>
        </p:blipFill>
        <p:spPr>
          <a:xfrm>
            <a:off x="987960" y="1266031"/>
            <a:ext cx="795208" cy="795208"/>
          </a:xfrm>
          <a:prstGeom prst="rect">
            <a:avLst/>
          </a:prstGeom>
          <a:noFill/>
          <a:ln>
            <a:noFill/>
          </a:ln>
        </p:spPr>
      </p:pic>
      <p:sp>
        <p:nvSpPr>
          <p:cNvPr id="599" name="Google Shape;599;p19"/>
          <p:cNvSpPr/>
          <p:nvPr/>
        </p:nvSpPr>
        <p:spPr>
          <a:xfrm>
            <a:off x="2989419" y="2471019"/>
            <a:ext cx="8525524" cy="3425466"/>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en-US" sz="1800">
                <a:solidFill>
                  <a:schemeClr val="dk1"/>
                </a:solidFill>
                <a:latin typeface="Calibri"/>
                <a:ea typeface="Calibri"/>
                <a:cs typeface="Calibri"/>
                <a:sym typeface="Calibri"/>
              </a:rPr>
              <a:t>Bots:  This is an automated process that interacts with other network services</a:t>
            </a:r>
            <a:endParaRPr/>
          </a:p>
          <a:p>
            <a:pPr indent="0" lvl="0" marL="0" marR="0" rtl="0" algn="l">
              <a:lnSpc>
                <a:spcPct val="150000"/>
              </a:lnSpc>
              <a:spcBef>
                <a:spcPts val="0"/>
              </a:spcBef>
              <a:spcAft>
                <a:spcPts val="0"/>
              </a:spcAft>
              <a:buNone/>
            </a:pPr>
            <a:r>
              <a:rPr lang="en-US" sz="1800">
                <a:solidFill>
                  <a:schemeClr val="dk1"/>
                </a:solidFill>
                <a:latin typeface="Calibri"/>
                <a:ea typeface="Calibri"/>
                <a:cs typeface="Calibri"/>
                <a:sym typeface="Calibri"/>
              </a:rPr>
              <a:t>Can be classified into</a:t>
            </a:r>
            <a:endParaRPr/>
          </a:p>
          <a:p>
            <a:pPr indent="0" lvl="0" marL="0" marR="0" rtl="0" algn="l">
              <a:lnSpc>
                <a:spcPct val="150000"/>
              </a:lnSpc>
              <a:spcBef>
                <a:spcPts val="0"/>
              </a:spcBef>
              <a:spcAft>
                <a:spcPts val="0"/>
              </a:spcAft>
              <a:buNone/>
            </a:pPr>
            <a:r>
              <a:rPr lang="en-US" sz="1800">
                <a:solidFill>
                  <a:schemeClr val="dk1"/>
                </a:solidFill>
                <a:latin typeface="Calibri"/>
                <a:ea typeface="Calibri"/>
                <a:cs typeface="Calibri"/>
                <a:sym typeface="Calibri"/>
              </a:rPr>
              <a:t>Spyware</a:t>
            </a:r>
            <a:endParaRPr/>
          </a:p>
          <a:p>
            <a:pPr indent="0" lvl="0" marL="0" marR="0" rtl="0" algn="l">
              <a:lnSpc>
                <a:spcPct val="150000"/>
              </a:lnSpc>
              <a:spcBef>
                <a:spcPts val="0"/>
              </a:spcBef>
              <a:spcAft>
                <a:spcPts val="0"/>
              </a:spcAft>
              <a:buNone/>
            </a:pPr>
            <a:r>
              <a:rPr lang="en-US" sz="1800">
                <a:solidFill>
                  <a:schemeClr val="dk1"/>
                </a:solidFill>
                <a:latin typeface="Calibri"/>
                <a:ea typeface="Calibri"/>
                <a:cs typeface="Calibri"/>
                <a:sym typeface="Calibri"/>
              </a:rPr>
              <a:t>Used to gather information of user without  their knowledge. Ex: Keyloggers</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lang="en-US" sz="1800">
                <a:solidFill>
                  <a:schemeClr val="dk1"/>
                </a:solidFill>
                <a:latin typeface="Calibri"/>
                <a:ea typeface="Calibri"/>
                <a:cs typeface="Calibri"/>
                <a:sym typeface="Calibri"/>
              </a:rPr>
              <a:t>Adware</a:t>
            </a:r>
            <a:endParaRPr/>
          </a:p>
          <a:p>
            <a:pPr indent="0" lvl="0" marL="0" marR="0" rtl="0" algn="l">
              <a:lnSpc>
                <a:spcPct val="150000"/>
              </a:lnSpc>
              <a:spcBef>
                <a:spcPts val="0"/>
              </a:spcBef>
              <a:spcAft>
                <a:spcPts val="0"/>
              </a:spcAft>
              <a:buNone/>
            </a:pPr>
            <a:r>
              <a:rPr lang="en-US" sz="1800">
                <a:solidFill>
                  <a:schemeClr val="dk1"/>
                </a:solidFill>
                <a:latin typeface="Calibri"/>
                <a:ea typeface="Calibri"/>
                <a:cs typeface="Calibri"/>
                <a:sym typeface="Calibri"/>
              </a:rPr>
              <a:t>Mainly used for promotions of products , Not so harmful</a:t>
            </a:r>
            <a:endParaRPr/>
          </a:p>
        </p:txBody>
      </p:sp>
      <p:sp>
        <p:nvSpPr>
          <p:cNvPr id="600" name="Google Shape;600;p19"/>
          <p:cNvSpPr/>
          <p:nvPr/>
        </p:nvSpPr>
        <p:spPr>
          <a:xfrm>
            <a:off x="2989419" y="1472988"/>
            <a:ext cx="2103484" cy="651739"/>
          </a:xfrm>
          <a:prstGeom prst="roundRect">
            <a:avLst>
              <a:gd fmla="val 16667" name="adj"/>
            </a:avLst>
          </a:prstGeom>
          <a:solidFill>
            <a:srgbClr val="9CC2E5"/>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400">
                <a:solidFill>
                  <a:schemeClr val="dk1"/>
                </a:solidFill>
                <a:latin typeface="Calibri"/>
                <a:ea typeface="Calibri"/>
                <a:cs typeface="Calibri"/>
                <a:sym typeface="Calibri"/>
              </a:rPr>
              <a:t>Bots</a:t>
            </a:r>
            <a:endParaRPr sz="2400">
              <a:solidFill>
                <a:schemeClr val="dk1"/>
              </a:solidFill>
              <a:latin typeface="Calibri"/>
              <a:ea typeface="Calibri"/>
              <a:cs typeface="Calibri"/>
              <a:sym typeface="Calibri"/>
            </a:endParaRPr>
          </a:p>
        </p:txBody>
      </p:sp>
      <p:sp>
        <p:nvSpPr>
          <p:cNvPr id="601" name="Google Shape;601;p19"/>
          <p:cNvSpPr/>
          <p:nvPr/>
        </p:nvSpPr>
        <p:spPr>
          <a:xfrm>
            <a:off x="5222636" y="1504245"/>
            <a:ext cx="801214" cy="801214"/>
          </a:xfrm>
          <a:prstGeom prst="rect">
            <a:avLst/>
          </a:prstGeom>
          <a:solidFill>
            <a:srgbClr val="92D05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602" name="Google Shape;602;p19"/>
          <p:cNvPicPr preferRelativeResize="0"/>
          <p:nvPr/>
        </p:nvPicPr>
        <p:blipFill rotWithShape="1">
          <a:blip r:embed="rId4">
            <a:alphaModFix/>
          </a:blip>
          <a:srcRect b="0" l="0" r="0" t="0"/>
          <a:stretch/>
        </p:blipFill>
        <p:spPr>
          <a:xfrm>
            <a:off x="5300660" y="1575245"/>
            <a:ext cx="612832" cy="6128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
          <p:cNvSpPr txBox="1"/>
          <p:nvPr/>
        </p:nvSpPr>
        <p:spPr>
          <a:xfrm>
            <a:off x="838200" y="758529"/>
            <a:ext cx="5551276" cy="7692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4000" u="none" cap="none" strike="noStrike">
                <a:solidFill>
                  <a:srgbClr val="888888"/>
                </a:solidFill>
                <a:latin typeface="Calibri"/>
                <a:ea typeface="Calibri"/>
                <a:cs typeface="Calibri"/>
                <a:sym typeface="Calibri"/>
              </a:rPr>
              <a:t>What is Cyber Security</a:t>
            </a:r>
            <a:endParaRPr b="0" i="0" sz="4000" u="none" cap="none" strike="noStrike">
              <a:solidFill>
                <a:srgbClr val="888888"/>
              </a:solidFill>
              <a:latin typeface="Calibri"/>
              <a:ea typeface="Calibri"/>
              <a:cs typeface="Calibri"/>
              <a:sym typeface="Calibri"/>
            </a:endParaRPr>
          </a:p>
        </p:txBody>
      </p:sp>
      <p:sp>
        <p:nvSpPr>
          <p:cNvPr id="90" name="Google Shape;90;p2"/>
          <p:cNvSpPr txBox="1"/>
          <p:nvPr/>
        </p:nvSpPr>
        <p:spPr>
          <a:xfrm>
            <a:off x="838200" y="1888149"/>
            <a:ext cx="10078883"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Cybersecurity is the practice of protecting systems, networks, and programs from digital attacks.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These </a:t>
            </a:r>
            <a:r>
              <a:rPr lang="en-US" sz="2400" u="sng">
                <a:solidFill>
                  <a:schemeClr val="dk1"/>
                </a:solidFill>
                <a:latin typeface="Calibri"/>
                <a:ea typeface="Calibri"/>
                <a:cs typeface="Calibri"/>
                <a:sym typeface="Calibri"/>
                <a:hlinkClick r:id="rId3">
                  <a:extLst>
                    <a:ext uri="{A12FA001-AC4F-418D-AE19-62706E023703}">
                      <ahyp:hlinkClr val="tx"/>
                    </a:ext>
                  </a:extLst>
                </a:hlinkClick>
              </a:rPr>
              <a:t>cyberattacks</a:t>
            </a:r>
            <a:r>
              <a:rPr lang="en-US" sz="2400">
                <a:solidFill>
                  <a:schemeClr val="dk1"/>
                </a:solidFill>
                <a:latin typeface="Calibri"/>
                <a:ea typeface="Calibri"/>
                <a:cs typeface="Calibri"/>
                <a:sym typeface="Calibri"/>
              </a:rPr>
              <a:t> are usually aimed at accessing, changing, or destroying sensitive information;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Extorting money from users through </a:t>
            </a:r>
            <a:r>
              <a:rPr lang="en-US" sz="2400" u="sng">
                <a:solidFill>
                  <a:schemeClr val="dk1"/>
                </a:solidFill>
                <a:latin typeface="Calibri"/>
                <a:ea typeface="Calibri"/>
                <a:cs typeface="Calibri"/>
                <a:sym typeface="Calibri"/>
                <a:hlinkClick r:id="rId4">
                  <a:extLst>
                    <a:ext uri="{A12FA001-AC4F-418D-AE19-62706E023703}">
                      <ahyp:hlinkClr val="tx"/>
                    </a:ext>
                  </a:extLst>
                </a:hlinkClick>
              </a:rPr>
              <a:t>ransomware</a:t>
            </a:r>
            <a:r>
              <a:rPr lang="en-US" sz="2400">
                <a:solidFill>
                  <a:schemeClr val="dk1"/>
                </a:solidFill>
                <a:latin typeface="Calibri"/>
                <a:ea typeface="Calibri"/>
                <a:cs typeface="Calibri"/>
                <a:sym typeface="Calibri"/>
              </a:rPr>
              <a:t>; or interrupting normal business processes.</a:t>
            </a:r>
            <a:endParaRPr sz="24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20"/>
          <p:cNvSpPr txBox="1"/>
          <p:nvPr/>
        </p:nvSpPr>
        <p:spPr>
          <a:xfrm>
            <a:off x="433331" y="134308"/>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Types of Cyber Attacks : System Based </a:t>
            </a:r>
            <a:endParaRPr b="1" i="0" sz="3200">
              <a:solidFill>
                <a:srgbClr val="604878"/>
              </a:solidFill>
              <a:latin typeface="Raleway Light"/>
              <a:ea typeface="Raleway Light"/>
              <a:cs typeface="Raleway Light"/>
              <a:sym typeface="Raleway Light"/>
            </a:endParaRPr>
          </a:p>
        </p:txBody>
      </p:sp>
      <p:grpSp>
        <p:nvGrpSpPr>
          <p:cNvPr id="608" name="Google Shape;608;p20"/>
          <p:cNvGrpSpPr/>
          <p:nvPr/>
        </p:nvGrpSpPr>
        <p:grpSpPr>
          <a:xfrm>
            <a:off x="690558" y="949551"/>
            <a:ext cx="1399006" cy="1400233"/>
            <a:chOff x="2760729" y="1384341"/>
            <a:chExt cx="1554480" cy="1555842"/>
          </a:xfrm>
        </p:grpSpPr>
        <p:grpSp>
          <p:nvGrpSpPr>
            <p:cNvPr id="609" name="Google Shape;609;p20"/>
            <p:cNvGrpSpPr/>
            <p:nvPr/>
          </p:nvGrpSpPr>
          <p:grpSpPr>
            <a:xfrm>
              <a:off x="2914544" y="1538156"/>
              <a:ext cx="1246851" cy="1248213"/>
              <a:chOff x="1201738" y="1663700"/>
              <a:chExt cx="1454150" cy="1455738"/>
            </a:xfrm>
          </p:grpSpPr>
          <p:sp>
            <p:nvSpPr>
              <p:cNvPr id="610" name="Google Shape;610;p20"/>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611" name="Google Shape;611;p20"/>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612" name="Google Shape;612;p20"/>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613" name="Google Shape;613;p20"/>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nvGrpSpPr>
            <p:cNvPr id="614" name="Google Shape;614;p20"/>
            <p:cNvGrpSpPr/>
            <p:nvPr/>
          </p:nvGrpSpPr>
          <p:grpSpPr>
            <a:xfrm>
              <a:off x="2760729" y="1384341"/>
              <a:ext cx="1554480" cy="1555842"/>
              <a:chOff x="1022350" y="1484312"/>
              <a:chExt cx="1812925" cy="1814513"/>
            </a:xfrm>
          </p:grpSpPr>
          <p:sp>
            <p:nvSpPr>
              <p:cNvPr id="615" name="Google Shape;615;p20"/>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616" name="Google Shape;616;p20"/>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617" name="Google Shape;617;p20"/>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618" name="Google Shape;618;p20"/>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sp>
        <p:nvSpPr>
          <p:cNvPr id="619" name="Google Shape;619;p20"/>
          <p:cNvSpPr/>
          <p:nvPr/>
        </p:nvSpPr>
        <p:spPr>
          <a:xfrm>
            <a:off x="122069" y="2462704"/>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Malware attack</a:t>
            </a:r>
            <a:endParaRPr/>
          </a:p>
        </p:txBody>
      </p:sp>
      <p:pic>
        <p:nvPicPr>
          <p:cNvPr id="620" name="Google Shape;620;p20"/>
          <p:cNvPicPr preferRelativeResize="0"/>
          <p:nvPr/>
        </p:nvPicPr>
        <p:blipFill rotWithShape="1">
          <a:blip r:embed="rId3">
            <a:alphaModFix/>
          </a:blip>
          <a:srcRect b="0" l="0" r="0" t="0"/>
          <a:stretch/>
        </p:blipFill>
        <p:spPr>
          <a:xfrm>
            <a:off x="987960" y="1266031"/>
            <a:ext cx="795208" cy="795208"/>
          </a:xfrm>
          <a:prstGeom prst="rect">
            <a:avLst/>
          </a:prstGeom>
          <a:noFill/>
          <a:ln>
            <a:noFill/>
          </a:ln>
        </p:spPr>
      </p:pic>
      <p:sp>
        <p:nvSpPr>
          <p:cNvPr id="621" name="Google Shape;621;p20"/>
          <p:cNvSpPr/>
          <p:nvPr/>
        </p:nvSpPr>
        <p:spPr>
          <a:xfrm>
            <a:off x="2989419" y="2462704"/>
            <a:ext cx="8894237" cy="3804289"/>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en-US" sz="2000">
                <a:solidFill>
                  <a:schemeClr val="dk1"/>
                </a:solidFill>
                <a:latin typeface="Calibri"/>
                <a:ea typeface="Calibri"/>
                <a:cs typeface="Calibri"/>
                <a:sym typeface="Calibri"/>
              </a:rPr>
              <a:t>Ransomware is a type of malware attack in which the attacker locks and encrypts the victim’s data, important files and then demands a payment to unlock and decrypt the data.</a:t>
            </a:r>
            <a:endParaRPr sz="20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dk1"/>
                </a:solidFill>
                <a:latin typeface="Calibri"/>
                <a:ea typeface="Calibri"/>
                <a:cs typeface="Calibri"/>
                <a:sym typeface="Calibri"/>
              </a:rPr>
              <a:t>This type of attack takes advantage of human, system, network, and software vulnerabilities to infect the victim’s device—which can be a computer, printer, smartphone, wearable, point-of-sale (POS) terminal, or other endpoint.</a:t>
            </a:r>
            <a:endParaRPr/>
          </a:p>
          <a:p>
            <a:pPr indent="0" lvl="0" marL="0" marR="0" rtl="0" algn="l">
              <a:lnSpc>
                <a:spcPct val="150000"/>
              </a:lnSpc>
              <a:spcBef>
                <a:spcPts val="0"/>
              </a:spcBef>
              <a:spcAft>
                <a:spcPts val="0"/>
              </a:spcAft>
              <a:buNone/>
            </a:pPr>
            <a:r>
              <a:rPr lang="en-US" sz="2000">
                <a:solidFill>
                  <a:schemeClr val="dk1"/>
                </a:solidFill>
                <a:latin typeface="Calibri"/>
                <a:ea typeface="Calibri"/>
                <a:cs typeface="Calibri"/>
                <a:sym typeface="Calibri"/>
              </a:rPr>
              <a:t>Ex. WannaCry, Cryptolocker</a:t>
            </a:r>
            <a:endParaRPr sz="2000">
              <a:solidFill>
                <a:schemeClr val="dk1"/>
              </a:solidFill>
              <a:latin typeface="Calibri"/>
              <a:ea typeface="Calibri"/>
              <a:cs typeface="Calibri"/>
              <a:sym typeface="Calibri"/>
            </a:endParaRPr>
          </a:p>
        </p:txBody>
      </p:sp>
      <p:sp>
        <p:nvSpPr>
          <p:cNvPr id="622" name="Google Shape;622;p20"/>
          <p:cNvSpPr/>
          <p:nvPr/>
        </p:nvSpPr>
        <p:spPr>
          <a:xfrm>
            <a:off x="2989419" y="1472988"/>
            <a:ext cx="2103484" cy="651739"/>
          </a:xfrm>
          <a:prstGeom prst="roundRect">
            <a:avLst>
              <a:gd fmla="val 16667" name="adj"/>
            </a:avLst>
          </a:prstGeom>
          <a:solidFill>
            <a:srgbClr val="9CC2E5"/>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400">
                <a:solidFill>
                  <a:schemeClr val="dk1"/>
                </a:solidFill>
                <a:latin typeface="Calibri"/>
                <a:ea typeface="Calibri"/>
                <a:cs typeface="Calibri"/>
                <a:sym typeface="Calibri"/>
              </a:rPr>
              <a:t>Ransomware</a:t>
            </a:r>
            <a:endParaRPr/>
          </a:p>
        </p:txBody>
      </p:sp>
      <p:sp>
        <p:nvSpPr>
          <p:cNvPr id="623" name="Google Shape;623;p20"/>
          <p:cNvSpPr/>
          <p:nvPr/>
        </p:nvSpPr>
        <p:spPr>
          <a:xfrm>
            <a:off x="5459672" y="1454093"/>
            <a:ext cx="801214" cy="801214"/>
          </a:xfrm>
          <a:prstGeom prst="rect">
            <a:avLst/>
          </a:prstGeom>
          <a:solidFill>
            <a:srgbClr val="4C608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624" name="Google Shape;624;p20"/>
          <p:cNvPicPr preferRelativeResize="0"/>
          <p:nvPr/>
        </p:nvPicPr>
        <p:blipFill rotWithShape="1">
          <a:blip r:embed="rId4">
            <a:alphaModFix/>
          </a:blip>
          <a:srcRect b="0" l="0" r="0" t="0"/>
          <a:stretch/>
        </p:blipFill>
        <p:spPr>
          <a:xfrm>
            <a:off x="5484542" y="1479699"/>
            <a:ext cx="801214" cy="80121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21"/>
          <p:cNvSpPr txBox="1"/>
          <p:nvPr/>
        </p:nvSpPr>
        <p:spPr>
          <a:xfrm>
            <a:off x="433331" y="134308"/>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Types of Cyber Attacks : System Based </a:t>
            </a:r>
            <a:endParaRPr b="1" i="0" sz="3200">
              <a:solidFill>
                <a:srgbClr val="604878"/>
              </a:solidFill>
              <a:latin typeface="Raleway Light"/>
              <a:ea typeface="Raleway Light"/>
              <a:cs typeface="Raleway Light"/>
              <a:sym typeface="Raleway Light"/>
            </a:endParaRPr>
          </a:p>
        </p:txBody>
      </p:sp>
      <p:grpSp>
        <p:nvGrpSpPr>
          <p:cNvPr id="630" name="Google Shape;630;p21"/>
          <p:cNvGrpSpPr/>
          <p:nvPr/>
        </p:nvGrpSpPr>
        <p:grpSpPr>
          <a:xfrm>
            <a:off x="690558" y="949551"/>
            <a:ext cx="1399006" cy="1400233"/>
            <a:chOff x="2760729" y="1384341"/>
            <a:chExt cx="1554480" cy="1555842"/>
          </a:xfrm>
        </p:grpSpPr>
        <p:grpSp>
          <p:nvGrpSpPr>
            <p:cNvPr id="631" name="Google Shape;631;p21"/>
            <p:cNvGrpSpPr/>
            <p:nvPr/>
          </p:nvGrpSpPr>
          <p:grpSpPr>
            <a:xfrm>
              <a:off x="2914544" y="1538156"/>
              <a:ext cx="1246851" cy="1248213"/>
              <a:chOff x="1201738" y="1663700"/>
              <a:chExt cx="1454150" cy="1455738"/>
            </a:xfrm>
          </p:grpSpPr>
          <p:sp>
            <p:nvSpPr>
              <p:cNvPr id="632" name="Google Shape;632;p21"/>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633" name="Google Shape;633;p21"/>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634" name="Google Shape;634;p21"/>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635" name="Google Shape;635;p21"/>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nvGrpSpPr>
            <p:cNvPr id="636" name="Google Shape;636;p21"/>
            <p:cNvGrpSpPr/>
            <p:nvPr/>
          </p:nvGrpSpPr>
          <p:grpSpPr>
            <a:xfrm>
              <a:off x="2760729" y="1384341"/>
              <a:ext cx="1554480" cy="1555842"/>
              <a:chOff x="1022350" y="1484312"/>
              <a:chExt cx="1812925" cy="1814513"/>
            </a:xfrm>
          </p:grpSpPr>
          <p:sp>
            <p:nvSpPr>
              <p:cNvPr id="637" name="Google Shape;637;p21"/>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638" name="Google Shape;638;p21"/>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639" name="Google Shape;639;p21"/>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640" name="Google Shape;640;p21"/>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sp>
        <p:nvSpPr>
          <p:cNvPr id="641" name="Google Shape;641;p21"/>
          <p:cNvSpPr/>
          <p:nvPr/>
        </p:nvSpPr>
        <p:spPr>
          <a:xfrm>
            <a:off x="122069" y="2462704"/>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Malware attack</a:t>
            </a:r>
            <a:endParaRPr/>
          </a:p>
        </p:txBody>
      </p:sp>
      <p:pic>
        <p:nvPicPr>
          <p:cNvPr id="642" name="Google Shape;642;p21"/>
          <p:cNvPicPr preferRelativeResize="0"/>
          <p:nvPr/>
        </p:nvPicPr>
        <p:blipFill rotWithShape="1">
          <a:blip r:embed="rId3">
            <a:alphaModFix/>
          </a:blip>
          <a:srcRect b="0" l="0" r="0" t="0"/>
          <a:stretch/>
        </p:blipFill>
        <p:spPr>
          <a:xfrm>
            <a:off x="987960" y="1266031"/>
            <a:ext cx="795208" cy="795208"/>
          </a:xfrm>
          <a:prstGeom prst="rect">
            <a:avLst/>
          </a:prstGeom>
          <a:noFill/>
          <a:ln>
            <a:noFill/>
          </a:ln>
        </p:spPr>
      </p:pic>
      <p:sp>
        <p:nvSpPr>
          <p:cNvPr id="643" name="Google Shape;643;p21"/>
          <p:cNvSpPr/>
          <p:nvPr/>
        </p:nvSpPr>
        <p:spPr>
          <a:xfrm>
            <a:off x="2989419" y="2462704"/>
            <a:ext cx="8894237" cy="3804289"/>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dk1"/>
                </a:solidFill>
                <a:latin typeface="Calibri"/>
                <a:ea typeface="Calibri"/>
                <a:cs typeface="Calibri"/>
                <a:sym typeface="Calibri"/>
              </a:rPr>
              <a:t>Spoofing</a:t>
            </a:r>
            <a:endParaRPr sz="20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dk1"/>
                </a:solidFill>
                <a:latin typeface="Calibri"/>
                <a:ea typeface="Calibri"/>
                <a:cs typeface="Calibri"/>
                <a:sym typeface="Calibri"/>
              </a:rPr>
              <a:t>In spoofing, one person successfully impersonates as another by falsifying the data. Ex: IP spoofing, email spoofing etc.,</a:t>
            </a:r>
            <a:endParaRPr/>
          </a:p>
          <a:p>
            <a:pPr indent="0" lvl="0" marL="0" marR="0" rtl="0" algn="l">
              <a:lnSpc>
                <a:spcPct val="150000"/>
              </a:lnSpc>
              <a:spcBef>
                <a:spcPts val="0"/>
              </a:spcBef>
              <a:spcAft>
                <a:spcPts val="0"/>
              </a:spcAft>
              <a:buNone/>
            </a:pPr>
            <a:r>
              <a:rPr lang="en-US" sz="2000">
                <a:solidFill>
                  <a:schemeClr val="dk1"/>
                </a:solidFill>
                <a:latin typeface="Calibri"/>
                <a:ea typeface="Calibri"/>
                <a:cs typeface="Calibri"/>
                <a:sym typeface="Calibri"/>
              </a:rPr>
              <a:t>Sniffing</a:t>
            </a:r>
            <a:endParaRPr/>
          </a:p>
          <a:p>
            <a:pPr indent="0" lvl="0" marL="0" marR="0" rtl="0" algn="l">
              <a:lnSpc>
                <a:spcPct val="150000"/>
              </a:lnSpc>
              <a:spcBef>
                <a:spcPts val="0"/>
              </a:spcBef>
              <a:spcAft>
                <a:spcPts val="0"/>
              </a:spcAft>
              <a:buNone/>
            </a:pPr>
            <a:r>
              <a:rPr lang="en-US" sz="2000">
                <a:solidFill>
                  <a:schemeClr val="dk1"/>
                </a:solidFill>
                <a:latin typeface="Calibri"/>
                <a:ea typeface="Calibri"/>
                <a:cs typeface="Calibri"/>
                <a:sym typeface="Calibri"/>
              </a:rPr>
              <a:t>Sniffing a process of capturing and analyzing the traffic in a network</a:t>
            </a:r>
            <a:endParaRPr/>
          </a:p>
          <a:p>
            <a:pPr indent="0" lvl="0" marL="0" marR="0" rtl="0" algn="l">
              <a:lnSpc>
                <a:spcPct val="150000"/>
              </a:lnSpc>
              <a:spcBef>
                <a:spcPts val="0"/>
              </a:spcBef>
              <a:spcAft>
                <a:spcPts val="0"/>
              </a:spcAft>
              <a:buNone/>
            </a:pPr>
            <a:r>
              <a:rPr lang="en-US" sz="2000">
                <a:solidFill>
                  <a:schemeClr val="dk1"/>
                </a:solidFill>
                <a:latin typeface="Calibri"/>
                <a:ea typeface="Calibri"/>
                <a:cs typeface="Calibri"/>
                <a:sym typeface="Calibri"/>
              </a:rPr>
              <a:t>Port scanning</a:t>
            </a:r>
            <a:endParaRPr/>
          </a:p>
          <a:p>
            <a:pPr indent="0" lvl="0" marL="0" marR="0" rtl="0" algn="l">
              <a:lnSpc>
                <a:spcPct val="150000"/>
              </a:lnSpc>
              <a:spcBef>
                <a:spcPts val="0"/>
              </a:spcBef>
              <a:spcAft>
                <a:spcPts val="0"/>
              </a:spcAft>
              <a:buNone/>
            </a:pPr>
            <a:r>
              <a:rPr lang="en-US" sz="2000">
                <a:solidFill>
                  <a:schemeClr val="dk1"/>
                </a:solidFill>
                <a:latin typeface="Calibri"/>
                <a:ea typeface="Calibri"/>
                <a:cs typeface="Calibri"/>
                <a:sym typeface="Calibri"/>
              </a:rPr>
              <a:t>It is a method to probe a system for open ports</a:t>
            </a:r>
            <a:endParaRPr/>
          </a:p>
          <a:p>
            <a:pPr indent="0" lvl="0" marL="0" marR="0" rtl="0" algn="l">
              <a:lnSpc>
                <a:spcPct val="150000"/>
              </a:lnSpc>
              <a:spcBef>
                <a:spcPts val="0"/>
              </a:spcBef>
              <a:spcAft>
                <a:spcPts val="0"/>
              </a:spcAft>
              <a:buNone/>
            </a:pPr>
            <a:r>
              <a:rPr lang="en-US" sz="2000">
                <a:solidFill>
                  <a:schemeClr val="dk1"/>
                </a:solidFill>
                <a:latin typeface="Calibri"/>
                <a:ea typeface="Calibri"/>
                <a:cs typeface="Calibri"/>
                <a:sym typeface="Calibri"/>
              </a:rPr>
              <a:t>Intruder can exploit the vulnerabilities of open ports</a:t>
            </a:r>
            <a:endParaRPr/>
          </a:p>
          <a:p>
            <a:pPr indent="0" lvl="0" marL="0" marR="0" rtl="0" algn="l">
              <a:lnSpc>
                <a:spcPct val="150000"/>
              </a:lnSpc>
              <a:spcBef>
                <a:spcPts val="0"/>
              </a:spcBef>
              <a:spcAft>
                <a:spcPts val="0"/>
              </a:spcAft>
              <a:buNone/>
            </a:pPr>
            <a:r>
              <a:t/>
            </a:r>
            <a:endParaRPr sz="2000">
              <a:solidFill>
                <a:schemeClr val="dk1"/>
              </a:solidFill>
              <a:latin typeface="Calibri"/>
              <a:ea typeface="Calibri"/>
              <a:cs typeface="Calibri"/>
              <a:sym typeface="Calibri"/>
            </a:endParaRPr>
          </a:p>
        </p:txBody>
      </p:sp>
      <p:sp>
        <p:nvSpPr>
          <p:cNvPr id="644" name="Google Shape;644;p21"/>
          <p:cNvSpPr/>
          <p:nvPr/>
        </p:nvSpPr>
        <p:spPr>
          <a:xfrm>
            <a:off x="2989419" y="1472988"/>
            <a:ext cx="2103484" cy="651739"/>
          </a:xfrm>
          <a:prstGeom prst="roundRect">
            <a:avLst>
              <a:gd fmla="val 16667" name="adj"/>
            </a:avLst>
          </a:prstGeom>
          <a:solidFill>
            <a:srgbClr val="9CC2E5"/>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400">
                <a:solidFill>
                  <a:schemeClr val="dk1"/>
                </a:solidFill>
                <a:latin typeface="Calibri"/>
                <a:ea typeface="Calibri"/>
                <a:cs typeface="Calibri"/>
                <a:sym typeface="Calibri"/>
              </a:rPr>
              <a:t>Other attacks</a:t>
            </a:r>
            <a:endParaRPr sz="2400">
              <a:solidFill>
                <a:schemeClr val="dk1"/>
              </a:solidFill>
              <a:latin typeface="Calibri"/>
              <a:ea typeface="Calibri"/>
              <a:cs typeface="Calibri"/>
              <a:sym typeface="Calibri"/>
            </a:endParaRPr>
          </a:p>
        </p:txBody>
      </p:sp>
      <p:sp>
        <p:nvSpPr>
          <p:cNvPr id="645" name="Google Shape;645;p21"/>
          <p:cNvSpPr/>
          <p:nvPr/>
        </p:nvSpPr>
        <p:spPr>
          <a:xfrm>
            <a:off x="5514261" y="1450978"/>
            <a:ext cx="801214" cy="801214"/>
          </a:xfrm>
          <a:prstGeom prst="rect">
            <a:avLst/>
          </a:prstGeom>
          <a:solidFill>
            <a:srgbClr val="320A2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646" name="Google Shape;646;p21"/>
          <p:cNvPicPr preferRelativeResize="0"/>
          <p:nvPr/>
        </p:nvPicPr>
        <p:blipFill rotWithShape="1">
          <a:blip r:embed="rId4">
            <a:alphaModFix/>
          </a:blip>
          <a:srcRect b="0" l="0" r="0" t="0"/>
          <a:stretch/>
        </p:blipFill>
        <p:spPr>
          <a:xfrm>
            <a:off x="5587629" y="1556876"/>
            <a:ext cx="654478" cy="65447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22"/>
          <p:cNvSpPr txBox="1"/>
          <p:nvPr/>
        </p:nvSpPr>
        <p:spPr>
          <a:xfrm>
            <a:off x="433331" y="134308"/>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Types of Cyber Attacks : System Based </a:t>
            </a:r>
            <a:endParaRPr b="1" i="0" sz="3200">
              <a:solidFill>
                <a:srgbClr val="604878"/>
              </a:solidFill>
              <a:latin typeface="Raleway Light"/>
              <a:ea typeface="Raleway Light"/>
              <a:cs typeface="Raleway Light"/>
              <a:sym typeface="Raleway Light"/>
            </a:endParaRPr>
          </a:p>
        </p:txBody>
      </p:sp>
      <p:grpSp>
        <p:nvGrpSpPr>
          <p:cNvPr id="652" name="Google Shape;652;p22"/>
          <p:cNvGrpSpPr/>
          <p:nvPr/>
        </p:nvGrpSpPr>
        <p:grpSpPr>
          <a:xfrm>
            <a:off x="690558" y="949551"/>
            <a:ext cx="1399006" cy="1400233"/>
            <a:chOff x="2760729" y="1384341"/>
            <a:chExt cx="1554480" cy="1555842"/>
          </a:xfrm>
        </p:grpSpPr>
        <p:grpSp>
          <p:nvGrpSpPr>
            <p:cNvPr id="653" name="Google Shape;653;p22"/>
            <p:cNvGrpSpPr/>
            <p:nvPr/>
          </p:nvGrpSpPr>
          <p:grpSpPr>
            <a:xfrm>
              <a:off x="2914544" y="1538156"/>
              <a:ext cx="1246851" cy="1248213"/>
              <a:chOff x="1201738" y="1663700"/>
              <a:chExt cx="1454150" cy="1455738"/>
            </a:xfrm>
          </p:grpSpPr>
          <p:sp>
            <p:nvSpPr>
              <p:cNvPr id="654" name="Google Shape;654;p22"/>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655" name="Google Shape;655;p22"/>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656" name="Google Shape;656;p22"/>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657" name="Google Shape;657;p22"/>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nvGrpSpPr>
            <p:cNvPr id="658" name="Google Shape;658;p22"/>
            <p:cNvGrpSpPr/>
            <p:nvPr/>
          </p:nvGrpSpPr>
          <p:grpSpPr>
            <a:xfrm>
              <a:off x="2760729" y="1384341"/>
              <a:ext cx="1554480" cy="1555842"/>
              <a:chOff x="1022350" y="1484312"/>
              <a:chExt cx="1812925" cy="1814513"/>
            </a:xfrm>
          </p:grpSpPr>
          <p:sp>
            <p:nvSpPr>
              <p:cNvPr id="659" name="Google Shape;659;p22"/>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660" name="Google Shape;660;p22"/>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661" name="Google Shape;661;p22"/>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662" name="Google Shape;662;p22"/>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sp>
        <p:nvSpPr>
          <p:cNvPr id="663" name="Google Shape;663;p22"/>
          <p:cNvSpPr/>
          <p:nvPr/>
        </p:nvSpPr>
        <p:spPr>
          <a:xfrm>
            <a:off x="122069" y="2462704"/>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Malware attack</a:t>
            </a:r>
            <a:endParaRPr/>
          </a:p>
        </p:txBody>
      </p:sp>
      <p:pic>
        <p:nvPicPr>
          <p:cNvPr id="664" name="Google Shape;664;p22"/>
          <p:cNvPicPr preferRelativeResize="0"/>
          <p:nvPr/>
        </p:nvPicPr>
        <p:blipFill rotWithShape="1">
          <a:blip r:embed="rId3">
            <a:alphaModFix/>
          </a:blip>
          <a:srcRect b="0" l="0" r="0" t="0"/>
          <a:stretch/>
        </p:blipFill>
        <p:spPr>
          <a:xfrm>
            <a:off x="987960" y="1266031"/>
            <a:ext cx="795208" cy="795208"/>
          </a:xfrm>
          <a:prstGeom prst="rect">
            <a:avLst/>
          </a:prstGeom>
          <a:noFill/>
          <a:ln>
            <a:noFill/>
          </a:ln>
        </p:spPr>
      </p:pic>
      <p:sp>
        <p:nvSpPr>
          <p:cNvPr id="665" name="Google Shape;665;p22"/>
          <p:cNvSpPr/>
          <p:nvPr/>
        </p:nvSpPr>
        <p:spPr>
          <a:xfrm>
            <a:off x="2989419" y="2799587"/>
            <a:ext cx="8894237" cy="2255740"/>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en-US" sz="2000">
                <a:solidFill>
                  <a:schemeClr val="dk1"/>
                </a:solidFill>
                <a:latin typeface="Calibri"/>
                <a:ea typeface="Calibri"/>
                <a:cs typeface="Calibri"/>
                <a:sym typeface="Calibri"/>
              </a:rPr>
              <a:t>Spyware is malicious software that enters a user's computer, gathers data from the device and user, and sends it to third parties without their consent. A commonly accepted spyware definition is a strand of malware designed to access and damage a device without the user's consent.</a:t>
            </a:r>
            <a:endParaRPr sz="2000">
              <a:solidFill>
                <a:schemeClr val="dk1"/>
              </a:solidFill>
              <a:latin typeface="Calibri"/>
              <a:ea typeface="Calibri"/>
              <a:cs typeface="Calibri"/>
              <a:sym typeface="Calibri"/>
            </a:endParaRPr>
          </a:p>
        </p:txBody>
      </p:sp>
      <p:sp>
        <p:nvSpPr>
          <p:cNvPr id="666" name="Google Shape;666;p22"/>
          <p:cNvSpPr/>
          <p:nvPr/>
        </p:nvSpPr>
        <p:spPr>
          <a:xfrm>
            <a:off x="2989419" y="1472988"/>
            <a:ext cx="2103484" cy="651739"/>
          </a:xfrm>
          <a:prstGeom prst="roundRect">
            <a:avLst>
              <a:gd fmla="val 16667" name="adj"/>
            </a:avLst>
          </a:prstGeom>
          <a:solidFill>
            <a:srgbClr val="9CC2E5"/>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400">
                <a:solidFill>
                  <a:schemeClr val="dk1"/>
                </a:solidFill>
                <a:latin typeface="Calibri"/>
                <a:ea typeface="Calibri"/>
                <a:cs typeface="Calibri"/>
                <a:sym typeface="Calibri"/>
              </a:rPr>
              <a:t>Spyware</a:t>
            </a:r>
            <a:endParaRPr sz="2400">
              <a:solidFill>
                <a:schemeClr val="dk1"/>
              </a:solidFill>
              <a:latin typeface="Calibri"/>
              <a:ea typeface="Calibri"/>
              <a:cs typeface="Calibri"/>
              <a:sym typeface="Calibri"/>
            </a:endParaRPr>
          </a:p>
        </p:txBody>
      </p:sp>
      <p:pic>
        <p:nvPicPr>
          <p:cNvPr id="667" name="Google Shape;667;p22"/>
          <p:cNvPicPr preferRelativeResize="0"/>
          <p:nvPr/>
        </p:nvPicPr>
        <p:blipFill rotWithShape="1">
          <a:blip r:embed="rId4">
            <a:alphaModFix/>
          </a:blip>
          <a:srcRect b="0" l="0" r="0" t="0"/>
          <a:stretch/>
        </p:blipFill>
        <p:spPr>
          <a:xfrm>
            <a:off x="5528991" y="1266031"/>
            <a:ext cx="1890712" cy="99228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23"/>
          <p:cNvSpPr txBox="1"/>
          <p:nvPr/>
        </p:nvSpPr>
        <p:spPr>
          <a:xfrm>
            <a:off x="1986720" y="2728504"/>
            <a:ext cx="8312980" cy="143392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888888"/>
                </a:solidFill>
                <a:latin typeface="Calibri"/>
                <a:ea typeface="Calibri"/>
                <a:cs typeface="Calibri"/>
                <a:sym typeface="Calibri"/>
              </a:rPr>
              <a:t>Motive behind a Cyber Attack</a:t>
            </a:r>
            <a:endParaRPr sz="4000">
              <a:solidFill>
                <a:srgbClr val="888888"/>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24"/>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Motive behind a Cyber Attack</a:t>
            </a:r>
            <a:endParaRPr/>
          </a:p>
        </p:txBody>
      </p:sp>
      <p:grpSp>
        <p:nvGrpSpPr>
          <p:cNvPr id="678" name="Google Shape;678;p24"/>
          <p:cNvGrpSpPr/>
          <p:nvPr/>
        </p:nvGrpSpPr>
        <p:grpSpPr>
          <a:xfrm>
            <a:off x="4060715" y="2029400"/>
            <a:ext cx="4070569" cy="3670541"/>
            <a:chOff x="3944989" y="1917434"/>
            <a:chExt cx="4442299" cy="3965498"/>
          </a:xfrm>
        </p:grpSpPr>
        <p:grpSp>
          <p:nvGrpSpPr>
            <p:cNvPr id="679" name="Google Shape;679;p24"/>
            <p:cNvGrpSpPr/>
            <p:nvPr/>
          </p:nvGrpSpPr>
          <p:grpSpPr>
            <a:xfrm>
              <a:off x="3944989" y="1917434"/>
              <a:ext cx="4442299" cy="3965498"/>
              <a:chOff x="4421482" y="2349181"/>
              <a:chExt cx="3403033" cy="3135544"/>
            </a:xfrm>
          </p:grpSpPr>
          <p:sp>
            <p:nvSpPr>
              <p:cNvPr id="680" name="Google Shape;680;p24"/>
              <p:cNvSpPr/>
              <p:nvPr/>
            </p:nvSpPr>
            <p:spPr>
              <a:xfrm>
                <a:off x="5188139" y="2983681"/>
                <a:ext cx="1869719" cy="1870931"/>
              </a:xfrm>
              <a:prstGeom prst="ellipse">
                <a:avLst/>
              </a:prstGeom>
              <a:solidFill>
                <a:schemeClr val="lt1"/>
              </a:solidFill>
              <a:ln cap="flat" cmpd="sng" w="28575">
                <a:solidFill>
                  <a:schemeClr val="accent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Open Sans"/>
                  <a:ea typeface="Open Sans"/>
                  <a:cs typeface="Open Sans"/>
                  <a:sym typeface="Open Sans"/>
                </a:endParaRPr>
              </a:p>
            </p:txBody>
          </p:sp>
          <p:grpSp>
            <p:nvGrpSpPr>
              <p:cNvPr id="681" name="Google Shape;681;p24"/>
              <p:cNvGrpSpPr/>
              <p:nvPr/>
            </p:nvGrpSpPr>
            <p:grpSpPr>
              <a:xfrm>
                <a:off x="6784044" y="2710319"/>
                <a:ext cx="877859" cy="547354"/>
                <a:chOff x="9045551" y="3614385"/>
                <a:chExt cx="1170681" cy="729931"/>
              </a:xfrm>
            </p:grpSpPr>
            <p:cxnSp>
              <p:nvCxnSpPr>
                <p:cNvPr id="682" name="Google Shape;682;p24"/>
                <p:cNvCxnSpPr>
                  <a:stCxn id="680" idx="7"/>
                </p:cNvCxnSpPr>
                <p:nvPr/>
              </p:nvCxnSpPr>
              <p:spPr>
                <a:xfrm flipH="1" rot="10800000">
                  <a:off x="9045551" y="3614416"/>
                  <a:ext cx="365100" cy="729900"/>
                </a:xfrm>
                <a:prstGeom prst="straightConnector1">
                  <a:avLst/>
                </a:prstGeom>
                <a:noFill/>
                <a:ln cap="flat" cmpd="sng" w="25400">
                  <a:solidFill>
                    <a:schemeClr val="accent2"/>
                  </a:solidFill>
                  <a:prstDash val="dash"/>
                  <a:miter lim="800000"/>
                  <a:headEnd len="sm" w="sm" type="none"/>
                  <a:tailEnd len="sm" w="sm" type="none"/>
                </a:ln>
              </p:spPr>
            </p:cxnSp>
            <p:cxnSp>
              <p:nvCxnSpPr>
                <p:cNvPr id="683" name="Google Shape;683;p24"/>
                <p:cNvCxnSpPr/>
                <p:nvPr/>
              </p:nvCxnSpPr>
              <p:spPr>
                <a:xfrm>
                  <a:off x="9410700" y="3614385"/>
                  <a:ext cx="805532" cy="0"/>
                </a:xfrm>
                <a:prstGeom prst="straightConnector1">
                  <a:avLst/>
                </a:prstGeom>
                <a:noFill/>
                <a:ln cap="flat" cmpd="sng" w="25400">
                  <a:solidFill>
                    <a:schemeClr val="accent2"/>
                  </a:solidFill>
                  <a:prstDash val="dash"/>
                  <a:miter lim="800000"/>
                  <a:headEnd len="sm" w="sm" type="none"/>
                  <a:tailEnd len="lg" w="lg" type="oval"/>
                </a:ln>
              </p:spPr>
            </p:cxnSp>
          </p:grpSp>
          <p:grpSp>
            <p:nvGrpSpPr>
              <p:cNvPr id="684" name="Google Shape;684;p24"/>
              <p:cNvGrpSpPr/>
              <p:nvPr/>
            </p:nvGrpSpPr>
            <p:grpSpPr>
              <a:xfrm flipH="1">
                <a:off x="4643040" y="2667623"/>
                <a:ext cx="877859" cy="547354"/>
                <a:chOff x="9045551" y="3614385"/>
                <a:chExt cx="1170681" cy="729932"/>
              </a:xfrm>
            </p:grpSpPr>
            <p:cxnSp>
              <p:nvCxnSpPr>
                <p:cNvPr id="685" name="Google Shape;685;p24"/>
                <p:cNvCxnSpPr/>
                <p:nvPr/>
              </p:nvCxnSpPr>
              <p:spPr>
                <a:xfrm flipH="1" rot="10800000">
                  <a:off x="9045551" y="3614385"/>
                  <a:ext cx="365149" cy="729932"/>
                </a:xfrm>
                <a:prstGeom prst="straightConnector1">
                  <a:avLst/>
                </a:prstGeom>
                <a:noFill/>
                <a:ln cap="flat" cmpd="sng" w="25400">
                  <a:solidFill>
                    <a:schemeClr val="accent2"/>
                  </a:solidFill>
                  <a:prstDash val="dash"/>
                  <a:miter lim="800000"/>
                  <a:headEnd len="sm" w="sm" type="none"/>
                  <a:tailEnd len="sm" w="sm" type="none"/>
                </a:ln>
              </p:spPr>
            </p:cxnSp>
            <p:cxnSp>
              <p:nvCxnSpPr>
                <p:cNvPr id="686" name="Google Shape;686;p24"/>
                <p:cNvCxnSpPr/>
                <p:nvPr/>
              </p:nvCxnSpPr>
              <p:spPr>
                <a:xfrm>
                  <a:off x="9410700" y="3614385"/>
                  <a:ext cx="805532" cy="0"/>
                </a:xfrm>
                <a:prstGeom prst="straightConnector1">
                  <a:avLst/>
                </a:prstGeom>
                <a:noFill/>
                <a:ln cap="flat" cmpd="sng" w="25400">
                  <a:solidFill>
                    <a:schemeClr val="accent2"/>
                  </a:solidFill>
                  <a:prstDash val="dash"/>
                  <a:miter lim="800000"/>
                  <a:headEnd len="sm" w="sm" type="none"/>
                  <a:tailEnd len="lg" w="lg" type="oval"/>
                </a:ln>
              </p:spPr>
            </p:cxnSp>
          </p:grpSp>
          <p:cxnSp>
            <p:nvCxnSpPr>
              <p:cNvPr id="687" name="Google Shape;687;p24"/>
              <p:cNvCxnSpPr>
                <a:stCxn id="680" idx="0"/>
              </p:cNvCxnSpPr>
              <p:nvPr/>
            </p:nvCxnSpPr>
            <p:spPr>
              <a:xfrm rot="10800000">
                <a:off x="6122999" y="2349181"/>
                <a:ext cx="0" cy="634500"/>
              </a:xfrm>
              <a:prstGeom prst="straightConnector1">
                <a:avLst/>
              </a:prstGeom>
              <a:noFill/>
              <a:ln cap="flat" cmpd="sng" w="25400">
                <a:solidFill>
                  <a:schemeClr val="accent2"/>
                </a:solidFill>
                <a:prstDash val="dash"/>
                <a:miter lim="800000"/>
                <a:headEnd len="sm" w="sm" type="none"/>
                <a:tailEnd len="lg" w="lg" type="oval"/>
              </a:ln>
            </p:spPr>
          </p:cxnSp>
          <p:cxnSp>
            <p:nvCxnSpPr>
              <p:cNvPr id="688" name="Google Shape;688;p24"/>
              <p:cNvCxnSpPr/>
              <p:nvPr/>
            </p:nvCxnSpPr>
            <p:spPr>
              <a:xfrm rot="10800000">
                <a:off x="4421482" y="3919147"/>
                <a:ext cx="766657" cy="1"/>
              </a:xfrm>
              <a:prstGeom prst="straightConnector1">
                <a:avLst/>
              </a:prstGeom>
              <a:noFill/>
              <a:ln cap="flat" cmpd="sng" w="25400">
                <a:solidFill>
                  <a:schemeClr val="accent2"/>
                </a:solidFill>
                <a:prstDash val="dash"/>
                <a:miter lim="800000"/>
                <a:headEnd len="sm" w="sm" type="none"/>
                <a:tailEnd len="lg" w="lg" type="oval"/>
              </a:ln>
            </p:spPr>
          </p:cxnSp>
          <p:cxnSp>
            <p:nvCxnSpPr>
              <p:cNvPr id="689" name="Google Shape;689;p24"/>
              <p:cNvCxnSpPr/>
              <p:nvPr/>
            </p:nvCxnSpPr>
            <p:spPr>
              <a:xfrm flipH="1" rot="10800000">
                <a:off x="7057858" y="3868767"/>
                <a:ext cx="766657" cy="1"/>
              </a:xfrm>
              <a:prstGeom prst="straightConnector1">
                <a:avLst/>
              </a:prstGeom>
              <a:noFill/>
              <a:ln cap="flat" cmpd="sng" w="25400">
                <a:solidFill>
                  <a:schemeClr val="accent2"/>
                </a:solidFill>
                <a:prstDash val="dash"/>
                <a:miter lim="800000"/>
                <a:headEnd len="sm" w="sm" type="none"/>
                <a:tailEnd len="lg" w="lg" type="oval"/>
              </a:ln>
            </p:spPr>
          </p:cxnSp>
          <p:grpSp>
            <p:nvGrpSpPr>
              <p:cNvPr id="690" name="Google Shape;690;p24"/>
              <p:cNvGrpSpPr/>
              <p:nvPr/>
            </p:nvGrpSpPr>
            <p:grpSpPr>
              <a:xfrm rot="10800000">
                <a:off x="4640519" y="4620064"/>
                <a:ext cx="877859" cy="547354"/>
                <a:chOff x="9045551" y="3614385"/>
                <a:chExt cx="1170681" cy="729932"/>
              </a:xfrm>
            </p:grpSpPr>
            <p:cxnSp>
              <p:nvCxnSpPr>
                <p:cNvPr id="691" name="Google Shape;691;p24"/>
                <p:cNvCxnSpPr/>
                <p:nvPr/>
              </p:nvCxnSpPr>
              <p:spPr>
                <a:xfrm flipH="1" rot="10800000">
                  <a:off x="9045551" y="3614385"/>
                  <a:ext cx="365149" cy="729932"/>
                </a:xfrm>
                <a:prstGeom prst="straightConnector1">
                  <a:avLst/>
                </a:prstGeom>
                <a:noFill/>
                <a:ln cap="flat" cmpd="sng" w="25400">
                  <a:solidFill>
                    <a:schemeClr val="accent2"/>
                  </a:solidFill>
                  <a:prstDash val="dash"/>
                  <a:miter lim="800000"/>
                  <a:headEnd len="sm" w="sm" type="none"/>
                  <a:tailEnd len="sm" w="sm" type="none"/>
                </a:ln>
              </p:spPr>
            </p:cxnSp>
            <p:cxnSp>
              <p:nvCxnSpPr>
                <p:cNvPr id="692" name="Google Shape;692;p24"/>
                <p:cNvCxnSpPr/>
                <p:nvPr/>
              </p:nvCxnSpPr>
              <p:spPr>
                <a:xfrm>
                  <a:off x="9410700" y="3614385"/>
                  <a:ext cx="805532" cy="0"/>
                </a:xfrm>
                <a:prstGeom prst="straightConnector1">
                  <a:avLst/>
                </a:prstGeom>
                <a:noFill/>
                <a:ln cap="flat" cmpd="sng" w="25400">
                  <a:solidFill>
                    <a:schemeClr val="accent2"/>
                  </a:solidFill>
                  <a:prstDash val="dash"/>
                  <a:miter lim="800000"/>
                  <a:headEnd len="sm" w="sm" type="none"/>
                  <a:tailEnd len="lg" w="lg" type="oval"/>
                </a:ln>
              </p:spPr>
            </p:cxnSp>
          </p:grpSp>
          <p:grpSp>
            <p:nvGrpSpPr>
              <p:cNvPr id="693" name="Google Shape;693;p24"/>
              <p:cNvGrpSpPr/>
              <p:nvPr/>
            </p:nvGrpSpPr>
            <p:grpSpPr>
              <a:xfrm flipH="1" rot="10800000">
                <a:off x="6840059" y="4540441"/>
                <a:ext cx="877859" cy="547354"/>
                <a:chOff x="9045551" y="3614385"/>
                <a:chExt cx="1170681" cy="729932"/>
              </a:xfrm>
            </p:grpSpPr>
            <p:cxnSp>
              <p:nvCxnSpPr>
                <p:cNvPr id="694" name="Google Shape;694;p24"/>
                <p:cNvCxnSpPr/>
                <p:nvPr/>
              </p:nvCxnSpPr>
              <p:spPr>
                <a:xfrm flipH="1" rot="10800000">
                  <a:off x="9045551" y="3614385"/>
                  <a:ext cx="365149" cy="729932"/>
                </a:xfrm>
                <a:prstGeom prst="straightConnector1">
                  <a:avLst/>
                </a:prstGeom>
                <a:noFill/>
                <a:ln cap="flat" cmpd="sng" w="25400">
                  <a:solidFill>
                    <a:schemeClr val="accent2"/>
                  </a:solidFill>
                  <a:prstDash val="dash"/>
                  <a:miter lim="800000"/>
                  <a:headEnd len="sm" w="sm" type="none"/>
                  <a:tailEnd len="sm" w="sm" type="none"/>
                </a:ln>
              </p:spPr>
            </p:cxnSp>
            <p:cxnSp>
              <p:nvCxnSpPr>
                <p:cNvPr id="695" name="Google Shape;695;p24"/>
                <p:cNvCxnSpPr/>
                <p:nvPr/>
              </p:nvCxnSpPr>
              <p:spPr>
                <a:xfrm>
                  <a:off x="9410700" y="3614385"/>
                  <a:ext cx="805532" cy="0"/>
                </a:xfrm>
                <a:prstGeom prst="straightConnector1">
                  <a:avLst/>
                </a:prstGeom>
                <a:noFill/>
                <a:ln cap="flat" cmpd="sng" w="25400">
                  <a:solidFill>
                    <a:schemeClr val="accent2"/>
                  </a:solidFill>
                  <a:prstDash val="dash"/>
                  <a:miter lim="800000"/>
                  <a:headEnd len="sm" w="sm" type="none"/>
                  <a:tailEnd len="lg" w="lg" type="oval"/>
                </a:ln>
              </p:spPr>
            </p:cxnSp>
          </p:grpSp>
          <p:cxnSp>
            <p:nvCxnSpPr>
              <p:cNvPr id="696" name="Google Shape;696;p24"/>
              <p:cNvCxnSpPr/>
              <p:nvPr/>
            </p:nvCxnSpPr>
            <p:spPr>
              <a:xfrm>
                <a:off x="6118236" y="4850112"/>
                <a:ext cx="0" cy="634613"/>
              </a:xfrm>
              <a:prstGeom prst="straightConnector1">
                <a:avLst/>
              </a:prstGeom>
              <a:noFill/>
              <a:ln cap="flat" cmpd="sng" w="25400">
                <a:solidFill>
                  <a:schemeClr val="accent2"/>
                </a:solidFill>
                <a:prstDash val="dash"/>
                <a:miter lim="800000"/>
                <a:headEnd len="sm" w="sm" type="none"/>
                <a:tailEnd len="lg" w="lg" type="oval"/>
              </a:ln>
            </p:spPr>
          </p:cxnSp>
        </p:grpSp>
        <p:pic>
          <p:nvPicPr>
            <p:cNvPr id="697" name="Google Shape;697;p24"/>
            <p:cNvPicPr preferRelativeResize="0"/>
            <p:nvPr/>
          </p:nvPicPr>
          <p:blipFill rotWithShape="1">
            <a:blip r:embed="rId3">
              <a:alphaModFix/>
            </a:blip>
            <a:srcRect b="0" l="0" r="0" t="0"/>
            <a:stretch/>
          </p:blipFill>
          <p:spPr>
            <a:xfrm>
              <a:off x="5172468" y="2829080"/>
              <a:ext cx="2029511" cy="2029511"/>
            </a:xfrm>
            <a:prstGeom prst="rect">
              <a:avLst/>
            </a:prstGeom>
            <a:noFill/>
            <a:ln>
              <a:noFill/>
            </a:ln>
          </p:spPr>
        </p:pic>
      </p:grpSp>
      <p:sp>
        <p:nvSpPr>
          <p:cNvPr id="698" name="Google Shape;698;p24"/>
          <p:cNvSpPr/>
          <p:nvPr/>
        </p:nvSpPr>
        <p:spPr>
          <a:xfrm>
            <a:off x="4284250" y="5846549"/>
            <a:ext cx="3591386" cy="851297"/>
          </a:xfrm>
          <a:prstGeom prst="roundRect">
            <a:avLst>
              <a:gd fmla="val 16667" name="adj"/>
            </a:avLst>
          </a:prstGeom>
          <a:noFill/>
          <a:ln cap="flat" cmpd="sng" w="28575">
            <a:solidFill>
              <a:schemeClr val="accen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Creating chaos by disrupting critical infrastructure</a:t>
            </a:r>
            <a:endParaRPr/>
          </a:p>
        </p:txBody>
      </p:sp>
      <p:sp>
        <p:nvSpPr>
          <p:cNvPr id="699" name="Google Shape;699;p24"/>
          <p:cNvSpPr/>
          <p:nvPr/>
        </p:nvSpPr>
        <p:spPr>
          <a:xfrm>
            <a:off x="4284250" y="1237795"/>
            <a:ext cx="3591386" cy="476726"/>
          </a:xfrm>
          <a:prstGeom prst="roundRect">
            <a:avLst>
              <a:gd fmla="val 16667" name="adj"/>
            </a:avLst>
          </a:prstGeom>
          <a:noFill/>
          <a:ln cap="flat" cmpd="sng" w="28575">
            <a:solidFill>
              <a:schemeClr val="accen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Financial loss to the target</a:t>
            </a:r>
            <a:endParaRPr/>
          </a:p>
        </p:txBody>
      </p:sp>
      <p:sp>
        <p:nvSpPr>
          <p:cNvPr id="700" name="Google Shape;700;p24"/>
          <p:cNvSpPr/>
          <p:nvPr/>
        </p:nvSpPr>
        <p:spPr>
          <a:xfrm>
            <a:off x="8131284" y="2052667"/>
            <a:ext cx="3591386" cy="476726"/>
          </a:xfrm>
          <a:prstGeom prst="roundRect">
            <a:avLst>
              <a:gd fmla="val 16667" name="adj"/>
            </a:avLst>
          </a:prstGeom>
          <a:noFill/>
          <a:ln cap="flat" cmpd="sng" w="28575">
            <a:solidFill>
              <a:schemeClr val="accen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Demanding </a:t>
            </a:r>
            <a:r>
              <a:rPr b="1" lang="en-US" sz="2200">
                <a:latin typeface="Calibri"/>
                <a:ea typeface="Calibri"/>
                <a:cs typeface="Calibri"/>
                <a:sym typeface="Calibri"/>
              </a:rPr>
              <a:t>Ransom</a:t>
            </a:r>
            <a:endParaRPr/>
          </a:p>
        </p:txBody>
      </p:sp>
      <p:sp>
        <p:nvSpPr>
          <p:cNvPr id="701" name="Google Shape;701;p24"/>
          <p:cNvSpPr/>
          <p:nvPr/>
        </p:nvSpPr>
        <p:spPr>
          <a:xfrm>
            <a:off x="535755" y="2043587"/>
            <a:ext cx="3591386" cy="851297"/>
          </a:xfrm>
          <a:prstGeom prst="roundRect">
            <a:avLst>
              <a:gd fmla="val 16667" name="adj"/>
            </a:avLst>
          </a:prstGeom>
          <a:noFill/>
          <a:ln cap="flat" cmpd="sng" w="28575">
            <a:solidFill>
              <a:schemeClr val="accen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Disrupting business continuity</a:t>
            </a:r>
            <a:endParaRPr/>
          </a:p>
        </p:txBody>
      </p:sp>
      <p:sp>
        <p:nvSpPr>
          <p:cNvPr id="702" name="Google Shape;702;p24"/>
          <p:cNvSpPr/>
          <p:nvPr/>
        </p:nvSpPr>
        <p:spPr>
          <a:xfrm>
            <a:off x="8300363" y="3441589"/>
            <a:ext cx="3591386" cy="851297"/>
          </a:xfrm>
          <a:prstGeom prst="roundRect">
            <a:avLst>
              <a:gd fmla="val 16667" name="adj"/>
            </a:avLst>
          </a:prstGeom>
          <a:noFill/>
          <a:ln cap="flat" cmpd="sng" w="28575">
            <a:solidFill>
              <a:schemeClr val="accen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Damaging reputation of target</a:t>
            </a:r>
            <a:endParaRPr/>
          </a:p>
        </p:txBody>
      </p:sp>
      <p:sp>
        <p:nvSpPr>
          <p:cNvPr id="703" name="Google Shape;703;p24"/>
          <p:cNvSpPr/>
          <p:nvPr/>
        </p:nvSpPr>
        <p:spPr>
          <a:xfrm>
            <a:off x="268821" y="3441588"/>
            <a:ext cx="3591386" cy="851297"/>
          </a:xfrm>
          <a:prstGeom prst="roundRect">
            <a:avLst>
              <a:gd fmla="val 16667" name="adj"/>
            </a:avLst>
          </a:prstGeom>
          <a:noFill/>
          <a:ln cap="flat" cmpd="sng" w="28575">
            <a:solidFill>
              <a:schemeClr val="accen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Propagating religious or political beliefs</a:t>
            </a:r>
            <a:endParaRPr/>
          </a:p>
        </p:txBody>
      </p:sp>
      <p:sp>
        <p:nvSpPr>
          <p:cNvPr id="704" name="Google Shape;704;p24"/>
          <p:cNvSpPr/>
          <p:nvPr/>
        </p:nvSpPr>
        <p:spPr>
          <a:xfrm>
            <a:off x="567569" y="4914912"/>
            <a:ext cx="3591386" cy="851297"/>
          </a:xfrm>
          <a:prstGeom prst="roundRect">
            <a:avLst>
              <a:gd fmla="val 16667" name="adj"/>
            </a:avLst>
          </a:prstGeom>
          <a:noFill/>
          <a:ln cap="flat" cmpd="sng" w="28575">
            <a:solidFill>
              <a:schemeClr val="accen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Achieving state’s military objectives</a:t>
            </a:r>
            <a:endParaRPr/>
          </a:p>
        </p:txBody>
      </p:sp>
      <p:sp>
        <p:nvSpPr>
          <p:cNvPr id="705" name="Google Shape;705;p24"/>
          <p:cNvSpPr/>
          <p:nvPr/>
        </p:nvSpPr>
        <p:spPr>
          <a:xfrm>
            <a:off x="8166618" y="4830511"/>
            <a:ext cx="3591386" cy="851297"/>
          </a:xfrm>
          <a:prstGeom prst="roundRect">
            <a:avLst>
              <a:gd fmla="val 16667" name="adj"/>
            </a:avLst>
          </a:prstGeom>
          <a:noFill/>
          <a:ln cap="flat" cmpd="sng" w="28575">
            <a:solidFill>
              <a:schemeClr val="accen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Information theft and manipulating data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p25"/>
          <p:cNvPicPr preferRelativeResize="0"/>
          <p:nvPr/>
        </p:nvPicPr>
        <p:blipFill rotWithShape="1">
          <a:blip r:embed="rId3">
            <a:alphaModFix/>
          </a:blip>
          <a:srcRect b="0" l="0" r="0" t="0"/>
          <a:stretch/>
        </p:blipFill>
        <p:spPr>
          <a:xfrm>
            <a:off x="1938167" y="2349914"/>
            <a:ext cx="8315665" cy="215817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26"/>
          <p:cNvPicPr preferRelativeResize="0"/>
          <p:nvPr/>
        </p:nvPicPr>
        <p:blipFill rotWithShape="1">
          <a:blip r:embed="rId3">
            <a:alphaModFix/>
          </a:blip>
          <a:srcRect b="0" l="0" r="0" t="0"/>
          <a:stretch/>
        </p:blipFill>
        <p:spPr>
          <a:xfrm>
            <a:off x="2833465" y="556351"/>
            <a:ext cx="5905588" cy="601426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pic>
        <p:nvPicPr>
          <p:cNvPr id="720" name="Google Shape;720;p27"/>
          <p:cNvPicPr preferRelativeResize="0"/>
          <p:nvPr/>
        </p:nvPicPr>
        <p:blipFill rotWithShape="1">
          <a:blip r:embed="rId3">
            <a:alphaModFix/>
          </a:blip>
          <a:srcRect b="0" l="0" r="0" t="0"/>
          <a:stretch/>
        </p:blipFill>
        <p:spPr>
          <a:xfrm>
            <a:off x="1698172" y="0"/>
            <a:ext cx="9186282" cy="674043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28"/>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How to secure your Computer?</a:t>
            </a:r>
            <a:endParaRPr/>
          </a:p>
        </p:txBody>
      </p:sp>
      <p:sp>
        <p:nvSpPr>
          <p:cNvPr id="726" name="Google Shape;726;p28"/>
          <p:cNvSpPr/>
          <p:nvPr/>
        </p:nvSpPr>
        <p:spPr>
          <a:xfrm flipH="1" rot="-5400000">
            <a:off x="5711632" y="2159747"/>
            <a:ext cx="2801393" cy="1875677"/>
          </a:xfrm>
          <a:custGeom>
            <a:rect b="b" l="l" r="r" t="t"/>
            <a:pathLst>
              <a:path extrusionOk="0" h="2057400" w="4114800">
                <a:moveTo>
                  <a:pt x="0" y="439040"/>
                </a:moveTo>
                <a:lnTo>
                  <a:pt x="0" y="2057400"/>
                </a:lnTo>
                <a:lnTo>
                  <a:pt x="93003" y="2057400"/>
                </a:lnTo>
                <a:lnTo>
                  <a:pt x="93037" y="439040"/>
                </a:lnTo>
                <a:lnTo>
                  <a:pt x="95184" y="404003"/>
                </a:lnTo>
                <a:lnTo>
                  <a:pt x="108781" y="336788"/>
                </a:lnTo>
                <a:lnTo>
                  <a:pt x="134545" y="274579"/>
                </a:lnTo>
                <a:lnTo>
                  <a:pt x="171760" y="218805"/>
                </a:lnTo>
                <a:lnTo>
                  <a:pt x="195376" y="194493"/>
                </a:lnTo>
                <a:lnTo>
                  <a:pt x="218993" y="171612"/>
                </a:lnTo>
                <a:lnTo>
                  <a:pt x="274815" y="134429"/>
                </a:lnTo>
                <a:lnTo>
                  <a:pt x="337078" y="107258"/>
                </a:lnTo>
                <a:lnTo>
                  <a:pt x="404350" y="93671"/>
                </a:lnTo>
                <a:lnTo>
                  <a:pt x="440849" y="92957"/>
                </a:lnTo>
                <a:lnTo>
                  <a:pt x="4114800" y="92957"/>
                </a:lnTo>
                <a:lnTo>
                  <a:pt x="4114800" y="0"/>
                </a:lnTo>
                <a:lnTo>
                  <a:pt x="440849" y="0"/>
                </a:lnTo>
                <a:lnTo>
                  <a:pt x="417947" y="0"/>
                </a:lnTo>
                <a:lnTo>
                  <a:pt x="372861" y="5006"/>
                </a:lnTo>
                <a:lnTo>
                  <a:pt x="309167" y="19307"/>
                </a:lnTo>
                <a:lnTo>
                  <a:pt x="230444" y="52914"/>
                </a:lnTo>
                <a:lnTo>
                  <a:pt x="159593" y="100107"/>
                </a:lnTo>
                <a:lnTo>
                  <a:pt x="129535" y="128709"/>
                </a:lnTo>
                <a:lnTo>
                  <a:pt x="100193" y="159456"/>
                </a:lnTo>
                <a:lnTo>
                  <a:pt x="52959" y="230246"/>
                </a:lnTo>
                <a:lnTo>
                  <a:pt x="20039" y="308901"/>
                </a:lnTo>
                <a:lnTo>
                  <a:pt x="5725" y="372540"/>
                </a:lnTo>
                <a:lnTo>
                  <a:pt x="1432" y="416873"/>
                </a:lnTo>
                <a:close/>
              </a:path>
            </a:pathLst>
          </a:custGeom>
          <a:solidFill>
            <a:srgbClr val="F4B08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7" name="Google Shape;727;p28"/>
          <p:cNvSpPr/>
          <p:nvPr/>
        </p:nvSpPr>
        <p:spPr>
          <a:xfrm flipH="1" rot="-5400000">
            <a:off x="6628944" y="2259037"/>
            <a:ext cx="1895197" cy="2804106"/>
          </a:xfrm>
          <a:custGeom>
            <a:rect b="b" l="l" r="r" t="t"/>
            <a:pathLst>
              <a:path extrusionOk="0" h="3075783" w="4114800">
                <a:moveTo>
                  <a:pt x="0" y="439040"/>
                </a:moveTo>
                <a:lnTo>
                  <a:pt x="0" y="3075783"/>
                </a:lnTo>
                <a:lnTo>
                  <a:pt x="92983" y="3075783"/>
                </a:lnTo>
                <a:lnTo>
                  <a:pt x="93036" y="439040"/>
                </a:lnTo>
                <a:lnTo>
                  <a:pt x="95184" y="404003"/>
                </a:lnTo>
                <a:lnTo>
                  <a:pt x="108781" y="336788"/>
                </a:lnTo>
                <a:lnTo>
                  <a:pt x="134545" y="274579"/>
                </a:lnTo>
                <a:lnTo>
                  <a:pt x="171759" y="218805"/>
                </a:lnTo>
                <a:lnTo>
                  <a:pt x="195376" y="194493"/>
                </a:lnTo>
                <a:lnTo>
                  <a:pt x="218993" y="171612"/>
                </a:lnTo>
                <a:lnTo>
                  <a:pt x="274815" y="134429"/>
                </a:lnTo>
                <a:lnTo>
                  <a:pt x="337078" y="107258"/>
                </a:lnTo>
                <a:lnTo>
                  <a:pt x="404350" y="93671"/>
                </a:lnTo>
                <a:lnTo>
                  <a:pt x="440849" y="92957"/>
                </a:lnTo>
                <a:lnTo>
                  <a:pt x="4114800" y="92957"/>
                </a:lnTo>
                <a:lnTo>
                  <a:pt x="4114800" y="0"/>
                </a:lnTo>
                <a:lnTo>
                  <a:pt x="440849" y="0"/>
                </a:lnTo>
                <a:lnTo>
                  <a:pt x="417947" y="0"/>
                </a:lnTo>
                <a:lnTo>
                  <a:pt x="372861" y="5006"/>
                </a:lnTo>
                <a:lnTo>
                  <a:pt x="309167" y="19307"/>
                </a:lnTo>
                <a:lnTo>
                  <a:pt x="230444" y="52914"/>
                </a:lnTo>
                <a:lnTo>
                  <a:pt x="159593" y="100107"/>
                </a:lnTo>
                <a:lnTo>
                  <a:pt x="129535" y="128709"/>
                </a:lnTo>
                <a:lnTo>
                  <a:pt x="100193" y="159456"/>
                </a:lnTo>
                <a:lnTo>
                  <a:pt x="52959" y="230246"/>
                </a:lnTo>
                <a:lnTo>
                  <a:pt x="20039" y="308901"/>
                </a:lnTo>
                <a:lnTo>
                  <a:pt x="5725" y="372540"/>
                </a:lnTo>
                <a:lnTo>
                  <a:pt x="1432" y="416873"/>
                </a:lnTo>
                <a:close/>
              </a:path>
            </a:pathLst>
          </a:custGeom>
          <a:solidFill>
            <a:srgbClr val="F4B08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8" name="Google Shape;728;p28"/>
          <p:cNvSpPr/>
          <p:nvPr/>
        </p:nvSpPr>
        <p:spPr>
          <a:xfrm rot="5400000">
            <a:off x="3617762" y="2218743"/>
            <a:ext cx="2919379" cy="1875673"/>
          </a:xfrm>
          <a:custGeom>
            <a:rect b="b" l="l" r="r" t="t"/>
            <a:pathLst>
              <a:path extrusionOk="0" h="2057401" w="4114800">
                <a:moveTo>
                  <a:pt x="0" y="2057401"/>
                </a:moveTo>
                <a:lnTo>
                  <a:pt x="0" y="439040"/>
                </a:lnTo>
                <a:lnTo>
                  <a:pt x="1432" y="416873"/>
                </a:lnTo>
                <a:lnTo>
                  <a:pt x="5725" y="372540"/>
                </a:lnTo>
                <a:lnTo>
                  <a:pt x="20039" y="308901"/>
                </a:lnTo>
                <a:lnTo>
                  <a:pt x="52959" y="230246"/>
                </a:lnTo>
                <a:lnTo>
                  <a:pt x="100193" y="159456"/>
                </a:lnTo>
                <a:lnTo>
                  <a:pt x="129535" y="128709"/>
                </a:lnTo>
                <a:lnTo>
                  <a:pt x="159593" y="100107"/>
                </a:lnTo>
                <a:lnTo>
                  <a:pt x="230444" y="52914"/>
                </a:lnTo>
                <a:lnTo>
                  <a:pt x="309167" y="19307"/>
                </a:lnTo>
                <a:lnTo>
                  <a:pt x="372861" y="5006"/>
                </a:lnTo>
                <a:lnTo>
                  <a:pt x="417947" y="0"/>
                </a:lnTo>
                <a:lnTo>
                  <a:pt x="440849" y="0"/>
                </a:lnTo>
                <a:lnTo>
                  <a:pt x="4114800" y="0"/>
                </a:lnTo>
                <a:lnTo>
                  <a:pt x="4114800" y="92957"/>
                </a:lnTo>
                <a:lnTo>
                  <a:pt x="440849" y="92957"/>
                </a:lnTo>
                <a:lnTo>
                  <a:pt x="404350" y="93671"/>
                </a:lnTo>
                <a:lnTo>
                  <a:pt x="337078" y="107258"/>
                </a:lnTo>
                <a:lnTo>
                  <a:pt x="274815" y="134429"/>
                </a:lnTo>
                <a:lnTo>
                  <a:pt x="218993" y="171612"/>
                </a:lnTo>
                <a:lnTo>
                  <a:pt x="195376" y="194493"/>
                </a:lnTo>
                <a:lnTo>
                  <a:pt x="171759" y="218805"/>
                </a:lnTo>
                <a:lnTo>
                  <a:pt x="134545" y="274579"/>
                </a:lnTo>
                <a:lnTo>
                  <a:pt x="108781" y="336788"/>
                </a:lnTo>
                <a:lnTo>
                  <a:pt x="95184" y="404003"/>
                </a:lnTo>
                <a:lnTo>
                  <a:pt x="93037" y="439040"/>
                </a:lnTo>
                <a:lnTo>
                  <a:pt x="93003" y="2057401"/>
                </a:lnTo>
                <a:close/>
              </a:path>
            </a:pathLst>
          </a:custGeom>
          <a:solidFill>
            <a:srgbClr val="F4B08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9" name="Google Shape;729;p28"/>
          <p:cNvSpPr/>
          <p:nvPr/>
        </p:nvSpPr>
        <p:spPr>
          <a:xfrm rot="5400000">
            <a:off x="3722323" y="2961792"/>
            <a:ext cx="1539412" cy="3046520"/>
          </a:xfrm>
          <a:custGeom>
            <a:rect b="b" l="l" r="r" t="t"/>
            <a:pathLst>
              <a:path extrusionOk="0" h="3341687" w="2705370">
                <a:moveTo>
                  <a:pt x="0" y="3341687"/>
                </a:moveTo>
                <a:lnTo>
                  <a:pt x="0" y="439040"/>
                </a:lnTo>
                <a:lnTo>
                  <a:pt x="1432" y="416873"/>
                </a:lnTo>
                <a:lnTo>
                  <a:pt x="5725" y="372540"/>
                </a:lnTo>
                <a:lnTo>
                  <a:pt x="20039" y="308901"/>
                </a:lnTo>
                <a:lnTo>
                  <a:pt x="52959" y="230246"/>
                </a:lnTo>
                <a:lnTo>
                  <a:pt x="100193" y="159456"/>
                </a:lnTo>
                <a:lnTo>
                  <a:pt x="129535" y="128709"/>
                </a:lnTo>
                <a:lnTo>
                  <a:pt x="159593" y="100107"/>
                </a:lnTo>
                <a:lnTo>
                  <a:pt x="230444" y="52914"/>
                </a:lnTo>
                <a:lnTo>
                  <a:pt x="309167" y="19307"/>
                </a:lnTo>
                <a:lnTo>
                  <a:pt x="372861" y="5006"/>
                </a:lnTo>
                <a:lnTo>
                  <a:pt x="417947" y="0"/>
                </a:lnTo>
                <a:lnTo>
                  <a:pt x="440849" y="0"/>
                </a:lnTo>
                <a:lnTo>
                  <a:pt x="2705370" y="0"/>
                </a:lnTo>
                <a:lnTo>
                  <a:pt x="2705370" y="92957"/>
                </a:lnTo>
                <a:lnTo>
                  <a:pt x="440849" y="92957"/>
                </a:lnTo>
                <a:lnTo>
                  <a:pt x="404350" y="93671"/>
                </a:lnTo>
                <a:lnTo>
                  <a:pt x="337078" y="107258"/>
                </a:lnTo>
                <a:lnTo>
                  <a:pt x="274815" y="134429"/>
                </a:lnTo>
                <a:lnTo>
                  <a:pt x="218993" y="171612"/>
                </a:lnTo>
                <a:lnTo>
                  <a:pt x="195376" y="194493"/>
                </a:lnTo>
                <a:lnTo>
                  <a:pt x="171759" y="218805"/>
                </a:lnTo>
                <a:lnTo>
                  <a:pt x="134545" y="274579"/>
                </a:lnTo>
                <a:lnTo>
                  <a:pt x="108781" y="336788"/>
                </a:lnTo>
                <a:lnTo>
                  <a:pt x="95184" y="404003"/>
                </a:lnTo>
                <a:lnTo>
                  <a:pt x="93036" y="439040"/>
                </a:lnTo>
                <a:lnTo>
                  <a:pt x="92977" y="3341687"/>
                </a:lnTo>
                <a:close/>
              </a:path>
            </a:pathLst>
          </a:custGeom>
          <a:solidFill>
            <a:srgbClr val="F4B08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0" name="Google Shape;730;p28"/>
          <p:cNvSpPr/>
          <p:nvPr/>
        </p:nvSpPr>
        <p:spPr>
          <a:xfrm>
            <a:off x="1390300" y="3360988"/>
            <a:ext cx="1978069" cy="687458"/>
          </a:xfrm>
          <a:custGeom>
            <a:rect b="b" l="l" r="r" t="t"/>
            <a:pathLst>
              <a:path extrusionOk="0" h="1899" w="3359">
                <a:moveTo>
                  <a:pt x="2761" y="0"/>
                </a:moveTo>
                <a:lnTo>
                  <a:pt x="0" y="0"/>
                </a:lnTo>
                <a:lnTo>
                  <a:pt x="0" y="1300"/>
                </a:lnTo>
                <a:lnTo>
                  <a:pt x="0" y="1332"/>
                </a:lnTo>
                <a:lnTo>
                  <a:pt x="6" y="1391"/>
                </a:lnTo>
                <a:lnTo>
                  <a:pt x="26" y="1479"/>
                </a:lnTo>
                <a:lnTo>
                  <a:pt x="71" y="1587"/>
                </a:lnTo>
                <a:lnTo>
                  <a:pt x="136" y="1681"/>
                </a:lnTo>
                <a:lnTo>
                  <a:pt x="216" y="1763"/>
                </a:lnTo>
                <a:lnTo>
                  <a:pt x="312" y="1828"/>
                </a:lnTo>
                <a:lnTo>
                  <a:pt x="420" y="1873"/>
                </a:lnTo>
                <a:lnTo>
                  <a:pt x="507" y="1893"/>
                </a:lnTo>
                <a:lnTo>
                  <a:pt x="568" y="1899"/>
                </a:lnTo>
                <a:lnTo>
                  <a:pt x="599" y="1899"/>
                </a:lnTo>
                <a:lnTo>
                  <a:pt x="3359" y="1899"/>
                </a:lnTo>
                <a:lnTo>
                  <a:pt x="3359" y="599"/>
                </a:lnTo>
                <a:lnTo>
                  <a:pt x="3359" y="569"/>
                </a:lnTo>
                <a:lnTo>
                  <a:pt x="3353" y="508"/>
                </a:lnTo>
                <a:lnTo>
                  <a:pt x="3334" y="422"/>
                </a:lnTo>
                <a:lnTo>
                  <a:pt x="3288" y="314"/>
                </a:lnTo>
                <a:lnTo>
                  <a:pt x="3223" y="218"/>
                </a:lnTo>
                <a:lnTo>
                  <a:pt x="3143" y="136"/>
                </a:lnTo>
                <a:lnTo>
                  <a:pt x="3047" y="72"/>
                </a:lnTo>
                <a:lnTo>
                  <a:pt x="2939" y="26"/>
                </a:lnTo>
                <a:lnTo>
                  <a:pt x="2851" y="7"/>
                </a:lnTo>
                <a:lnTo>
                  <a:pt x="2792" y="2"/>
                </a:lnTo>
                <a:lnTo>
                  <a:pt x="2761" y="0"/>
                </a:ln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Enable firewall</a:t>
            </a:r>
            <a:endParaRPr b="1" sz="2000">
              <a:solidFill>
                <a:schemeClr val="dk1"/>
              </a:solidFill>
              <a:latin typeface="Calibri"/>
              <a:ea typeface="Calibri"/>
              <a:cs typeface="Calibri"/>
              <a:sym typeface="Calibri"/>
            </a:endParaRPr>
          </a:p>
        </p:txBody>
      </p:sp>
      <p:sp>
        <p:nvSpPr>
          <p:cNvPr id="731" name="Google Shape;731;p28"/>
          <p:cNvSpPr/>
          <p:nvPr/>
        </p:nvSpPr>
        <p:spPr>
          <a:xfrm>
            <a:off x="2071362" y="2359962"/>
            <a:ext cx="1978069" cy="687458"/>
          </a:xfrm>
          <a:custGeom>
            <a:rect b="b" l="l" r="r" t="t"/>
            <a:pathLst>
              <a:path extrusionOk="0" h="1899" w="3359">
                <a:moveTo>
                  <a:pt x="2761" y="0"/>
                </a:moveTo>
                <a:lnTo>
                  <a:pt x="0" y="0"/>
                </a:lnTo>
                <a:lnTo>
                  <a:pt x="0" y="1300"/>
                </a:lnTo>
                <a:lnTo>
                  <a:pt x="0" y="1332"/>
                </a:lnTo>
                <a:lnTo>
                  <a:pt x="6" y="1391"/>
                </a:lnTo>
                <a:lnTo>
                  <a:pt x="26" y="1479"/>
                </a:lnTo>
                <a:lnTo>
                  <a:pt x="71" y="1587"/>
                </a:lnTo>
                <a:lnTo>
                  <a:pt x="136" y="1681"/>
                </a:lnTo>
                <a:lnTo>
                  <a:pt x="216" y="1763"/>
                </a:lnTo>
                <a:lnTo>
                  <a:pt x="312" y="1828"/>
                </a:lnTo>
                <a:lnTo>
                  <a:pt x="420" y="1873"/>
                </a:lnTo>
                <a:lnTo>
                  <a:pt x="507" y="1893"/>
                </a:lnTo>
                <a:lnTo>
                  <a:pt x="568" y="1899"/>
                </a:lnTo>
                <a:lnTo>
                  <a:pt x="599" y="1899"/>
                </a:lnTo>
                <a:lnTo>
                  <a:pt x="3359" y="1899"/>
                </a:lnTo>
                <a:lnTo>
                  <a:pt x="3359" y="599"/>
                </a:lnTo>
                <a:lnTo>
                  <a:pt x="3359" y="569"/>
                </a:lnTo>
                <a:lnTo>
                  <a:pt x="3353" y="508"/>
                </a:lnTo>
                <a:lnTo>
                  <a:pt x="3334" y="422"/>
                </a:lnTo>
                <a:lnTo>
                  <a:pt x="3288" y="314"/>
                </a:lnTo>
                <a:lnTo>
                  <a:pt x="3223" y="218"/>
                </a:lnTo>
                <a:lnTo>
                  <a:pt x="3143" y="136"/>
                </a:lnTo>
                <a:lnTo>
                  <a:pt x="3047" y="72"/>
                </a:lnTo>
                <a:lnTo>
                  <a:pt x="2939" y="26"/>
                </a:lnTo>
                <a:lnTo>
                  <a:pt x="2851" y="7"/>
                </a:lnTo>
                <a:lnTo>
                  <a:pt x="2792" y="2"/>
                </a:lnTo>
                <a:lnTo>
                  <a:pt x="2761" y="0"/>
                </a:ln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Regular updates</a:t>
            </a:r>
            <a:endParaRPr b="1" sz="2000">
              <a:solidFill>
                <a:schemeClr val="dk1"/>
              </a:solidFill>
              <a:latin typeface="Calibri"/>
              <a:ea typeface="Calibri"/>
              <a:cs typeface="Calibri"/>
              <a:sym typeface="Calibri"/>
            </a:endParaRPr>
          </a:p>
        </p:txBody>
      </p:sp>
      <p:sp>
        <p:nvSpPr>
          <p:cNvPr id="732" name="Google Shape;732;p28"/>
          <p:cNvSpPr/>
          <p:nvPr/>
        </p:nvSpPr>
        <p:spPr>
          <a:xfrm>
            <a:off x="2959342" y="1403180"/>
            <a:ext cx="1978069" cy="687458"/>
          </a:xfrm>
          <a:custGeom>
            <a:rect b="b" l="l" r="r" t="t"/>
            <a:pathLst>
              <a:path extrusionOk="0" h="1899" w="3359">
                <a:moveTo>
                  <a:pt x="2761" y="0"/>
                </a:moveTo>
                <a:lnTo>
                  <a:pt x="0" y="0"/>
                </a:lnTo>
                <a:lnTo>
                  <a:pt x="0" y="1300"/>
                </a:lnTo>
                <a:lnTo>
                  <a:pt x="0" y="1332"/>
                </a:lnTo>
                <a:lnTo>
                  <a:pt x="6" y="1391"/>
                </a:lnTo>
                <a:lnTo>
                  <a:pt x="26" y="1479"/>
                </a:lnTo>
                <a:lnTo>
                  <a:pt x="71" y="1587"/>
                </a:lnTo>
                <a:lnTo>
                  <a:pt x="136" y="1681"/>
                </a:lnTo>
                <a:lnTo>
                  <a:pt x="216" y="1763"/>
                </a:lnTo>
                <a:lnTo>
                  <a:pt x="312" y="1828"/>
                </a:lnTo>
                <a:lnTo>
                  <a:pt x="420" y="1873"/>
                </a:lnTo>
                <a:lnTo>
                  <a:pt x="507" y="1893"/>
                </a:lnTo>
                <a:lnTo>
                  <a:pt x="568" y="1899"/>
                </a:lnTo>
                <a:lnTo>
                  <a:pt x="599" y="1899"/>
                </a:lnTo>
                <a:lnTo>
                  <a:pt x="3359" y="1899"/>
                </a:lnTo>
                <a:lnTo>
                  <a:pt x="3359" y="599"/>
                </a:lnTo>
                <a:lnTo>
                  <a:pt x="3359" y="569"/>
                </a:lnTo>
                <a:lnTo>
                  <a:pt x="3353" y="508"/>
                </a:lnTo>
                <a:lnTo>
                  <a:pt x="3334" y="422"/>
                </a:lnTo>
                <a:lnTo>
                  <a:pt x="3288" y="314"/>
                </a:lnTo>
                <a:lnTo>
                  <a:pt x="3223" y="218"/>
                </a:lnTo>
                <a:lnTo>
                  <a:pt x="3143" y="136"/>
                </a:lnTo>
                <a:lnTo>
                  <a:pt x="3047" y="72"/>
                </a:lnTo>
                <a:lnTo>
                  <a:pt x="2939" y="26"/>
                </a:lnTo>
                <a:lnTo>
                  <a:pt x="2851" y="7"/>
                </a:lnTo>
                <a:lnTo>
                  <a:pt x="2792" y="2"/>
                </a:lnTo>
                <a:lnTo>
                  <a:pt x="2761" y="0"/>
                </a:ln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2-way authentication</a:t>
            </a:r>
            <a:endParaRPr b="1" sz="2000">
              <a:solidFill>
                <a:schemeClr val="dk1"/>
              </a:solidFill>
              <a:latin typeface="Calibri"/>
              <a:ea typeface="Calibri"/>
              <a:cs typeface="Calibri"/>
              <a:sym typeface="Calibri"/>
            </a:endParaRPr>
          </a:p>
        </p:txBody>
      </p:sp>
      <p:sp>
        <p:nvSpPr>
          <p:cNvPr id="733" name="Google Shape;733;p28"/>
          <p:cNvSpPr/>
          <p:nvPr/>
        </p:nvSpPr>
        <p:spPr>
          <a:xfrm>
            <a:off x="7340860" y="1403180"/>
            <a:ext cx="1979461" cy="687458"/>
          </a:xfrm>
          <a:custGeom>
            <a:rect b="b" l="l" r="r" t="t"/>
            <a:pathLst>
              <a:path extrusionOk="0" h="754063" w="2171243">
                <a:moveTo>
                  <a:pt x="386545" y="0"/>
                </a:moveTo>
                <a:lnTo>
                  <a:pt x="2171243" y="0"/>
                </a:lnTo>
                <a:lnTo>
                  <a:pt x="2171243" y="516210"/>
                </a:lnTo>
                <a:lnTo>
                  <a:pt x="2171243" y="528916"/>
                </a:lnTo>
                <a:lnTo>
                  <a:pt x="2167365" y="552344"/>
                </a:lnTo>
                <a:lnTo>
                  <a:pt x="2154437" y="587288"/>
                </a:lnTo>
                <a:lnTo>
                  <a:pt x="2125349" y="630173"/>
                </a:lnTo>
                <a:lnTo>
                  <a:pt x="2083333" y="667499"/>
                </a:lnTo>
                <a:lnTo>
                  <a:pt x="2031622" y="700060"/>
                </a:lnTo>
                <a:lnTo>
                  <a:pt x="1969568" y="725870"/>
                </a:lnTo>
                <a:lnTo>
                  <a:pt x="1899757" y="743739"/>
                </a:lnTo>
                <a:lnTo>
                  <a:pt x="1843520" y="751681"/>
                </a:lnTo>
                <a:lnTo>
                  <a:pt x="1804090" y="754063"/>
                </a:lnTo>
                <a:lnTo>
                  <a:pt x="1784052" y="754063"/>
                </a:lnTo>
                <a:lnTo>
                  <a:pt x="0" y="754063"/>
                </a:lnTo>
                <a:lnTo>
                  <a:pt x="0" y="237854"/>
                </a:lnTo>
                <a:lnTo>
                  <a:pt x="0" y="225941"/>
                </a:lnTo>
                <a:lnTo>
                  <a:pt x="3878" y="201719"/>
                </a:lnTo>
                <a:lnTo>
                  <a:pt x="16160" y="167570"/>
                </a:lnTo>
                <a:lnTo>
                  <a:pt x="45894" y="124684"/>
                </a:lnTo>
                <a:lnTo>
                  <a:pt x="87910" y="86564"/>
                </a:lnTo>
                <a:lnTo>
                  <a:pt x="139622" y="54003"/>
                </a:lnTo>
                <a:lnTo>
                  <a:pt x="201676" y="28590"/>
                </a:lnTo>
                <a:lnTo>
                  <a:pt x="271486" y="10324"/>
                </a:lnTo>
                <a:lnTo>
                  <a:pt x="328369" y="2780"/>
                </a:lnTo>
                <a:lnTo>
                  <a:pt x="366506" y="794"/>
                </a:ln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Secure passwords</a:t>
            </a:r>
            <a:endParaRPr b="1" sz="2000">
              <a:solidFill>
                <a:schemeClr val="dk1"/>
              </a:solidFill>
              <a:latin typeface="Calibri"/>
              <a:ea typeface="Calibri"/>
              <a:cs typeface="Calibri"/>
              <a:sym typeface="Calibri"/>
            </a:endParaRPr>
          </a:p>
        </p:txBody>
      </p:sp>
      <p:sp>
        <p:nvSpPr>
          <p:cNvPr id="734" name="Google Shape;734;p28"/>
          <p:cNvSpPr/>
          <p:nvPr/>
        </p:nvSpPr>
        <p:spPr>
          <a:xfrm>
            <a:off x="8229483" y="2389458"/>
            <a:ext cx="1979461" cy="687458"/>
          </a:xfrm>
          <a:custGeom>
            <a:rect b="b" l="l" r="r" t="t"/>
            <a:pathLst>
              <a:path extrusionOk="0" h="754063" w="2171243">
                <a:moveTo>
                  <a:pt x="386545" y="0"/>
                </a:moveTo>
                <a:lnTo>
                  <a:pt x="2171243" y="0"/>
                </a:lnTo>
                <a:lnTo>
                  <a:pt x="2171243" y="516210"/>
                </a:lnTo>
                <a:lnTo>
                  <a:pt x="2171243" y="528916"/>
                </a:lnTo>
                <a:lnTo>
                  <a:pt x="2167365" y="552344"/>
                </a:lnTo>
                <a:lnTo>
                  <a:pt x="2154437" y="587288"/>
                </a:lnTo>
                <a:lnTo>
                  <a:pt x="2125349" y="630173"/>
                </a:lnTo>
                <a:lnTo>
                  <a:pt x="2083333" y="667499"/>
                </a:lnTo>
                <a:lnTo>
                  <a:pt x="2031622" y="700060"/>
                </a:lnTo>
                <a:lnTo>
                  <a:pt x="1969568" y="725870"/>
                </a:lnTo>
                <a:lnTo>
                  <a:pt x="1899757" y="743739"/>
                </a:lnTo>
                <a:lnTo>
                  <a:pt x="1843520" y="751681"/>
                </a:lnTo>
                <a:lnTo>
                  <a:pt x="1804090" y="754063"/>
                </a:lnTo>
                <a:lnTo>
                  <a:pt x="1784052" y="754063"/>
                </a:lnTo>
                <a:lnTo>
                  <a:pt x="0" y="754063"/>
                </a:lnTo>
                <a:lnTo>
                  <a:pt x="0" y="237854"/>
                </a:lnTo>
                <a:lnTo>
                  <a:pt x="0" y="225941"/>
                </a:lnTo>
                <a:lnTo>
                  <a:pt x="3878" y="201719"/>
                </a:lnTo>
                <a:lnTo>
                  <a:pt x="16160" y="167570"/>
                </a:lnTo>
                <a:lnTo>
                  <a:pt x="45894" y="124685"/>
                </a:lnTo>
                <a:lnTo>
                  <a:pt x="87910" y="86564"/>
                </a:lnTo>
                <a:lnTo>
                  <a:pt x="139621" y="54004"/>
                </a:lnTo>
                <a:lnTo>
                  <a:pt x="201675" y="28590"/>
                </a:lnTo>
                <a:lnTo>
                  <a:pt x="271486" y="10324"/>
                </a:lnTo>
                <a:lnTo>
                  <a:pt x="328369" y="2780"/>
                </a:lnTo>
                <a:lnTo>
                  <a:pt x="366506" y="794"/>
                </a:ln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Antivirus</a:t>
            </a:r>
            <a:endParaRPr b="1" sz="2000">
              <a:solidFill>
                <a:schemeClr val="dk1"/>
              </a:solidFill>
              <a:latin typeface="Calibri"/>
              <a:ea typeface="Calibri"/>
              <a:cs typeface="Calibri"/>
              <a:sym typeface="Calibri"/>
            </a:endParaRPr>
          </a:p>
        </p:txBody>
      </p:sp>
      <p:sp>
        <p:nvSpPr>
          <p:cNvPr id="735" name="Google Shape;735;p28"/>
          <p:cNvSpPr/>
          <p:nvPr/>
        </p:nvSpPr>
        <p:spPr>
          <a:xfrm>
            <a:off x="8822238" y="3360988"/>
            <a:ext cx="1979461" cy="687458"/>
          </a:xfrm>
          <a:custGeom>
            <a:rect b="b" l="l" r="r" t="t"/>
            <a:pathLst>
              <a:path extrusionOk="0" h="754063" w="2171243">
                <a:moveTo>
                  <a:pt x="386545" y="0"/>
                </a:moveTo>
                <a:lnTo>
                  <a:pt x="2171243" y="0"/>
                </a:lnTo>
                <a:lnTo>
                  <a:pt x="2171243" y="516210"/>
                </a:lnTo>
                <a:lnTo>
                  <a:pt x="2171243" y="528916"/>
                </a:lnTo>
                <a:lnTo>
                  <a:pt x="2167365" y="552344"/>
                </a:lnTo>
                <a:lnTo>
                  <a:pt x="2154437" y="587288"/>
                </a:lnTo>
                <a:lnTo>
                  <a:pt x="2125349" y="630173"/>
                </a:lnTo>
                <a:lnTo>
                  <a:pt x="2083333" y="667499"/>
                </a:lnTo>
                <a:lnTo>
                  <a:pt x="2031622" y="700060"/>
                </a:lnTo>
                <a:lnTo>
                  <a:pt x="1969568" y="725870"/>
                </a:lnTo>
                <a:lnTo>
                  <a:pt x="1899757" y="743739"/>
                </a:lnTo>
                <a:lnTo>
                  <a:pt x="1843520" y="751681"/>
                </a:lnTo>
                <a:lnTo>
                  <a:pt x="1804090" y="754063"/>
                </a:lnTo>
                <a:lnTo>
                  <a:pt x="1784052" y="754063"/>
                </a:lnTo>
                <a:lnTo>
                  <a:pt x="0" y="754063"/>
                </a:lnTo>
                <a:lnTo>
                  <a:pt x="0" y="237854"/>
                </a:lnTo>
                <a:lnTo>
                  <a:pt x="0" y="225941"/>
                </a:lnTo>
                <a:lnTo>
                  <a:pt x="3878" y="201719"/>
                </a:lnTo>
                <a:lnTo>
                  <a:pt x="16160" y="167570"/>
                </a:lnTo>
                <a:lnTo>
                  <a:pt x="45894" y="124685"/>
                </a:lnTo>
                <a:lnTo>
                  <a:pt x="87910" y="86564"/>
                </a:lnTo>
                <a:lnTo>
                  <a:pt x="139621" y="54004"/>
                </a:lnTo>
                <a:lnTo>
                  <a:pt x="201675" y="28590"/>
                </a:lnTo>
                <a:lnTo>
                  <a:pt x="271486" y="10324"/>
                </a:lnTo>
                <a:lnTo>
                  <a:pt x="328369" y="2780"/>
                </a:lnTo>
                <a:lnTo>
                  <a:pt x="366506" y="794"/>
                </a:ln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Say NO to phishing</a:t>
            </a:r>
            <a:endParaRPr b="1" sz="2000">
              <a:solidFill>
                <a:schemeClr val="dk1"/>
              </a:solidFill>
              <a:latin typeface="Calibri"/>
              <a:ea typeface="Calibri"/>
              <a:cs typeface="Calibri"/>
              <a:sym typeface="Calibri"/>
            </a:endParaRPr>
          </a:p>
        </p:txBody>
      </p:sp>
      <p:pic>
        <p:nvPicPr>
          <p:cNvPr id="736" name="Google Shape;736;p28"/>
          <p:cNvPicPr preferRelativeResize="0"/>
          <p:nvPr/>
        </p:nvPicPr>
        <p:blipFill rotWithShape="1">
          <a:blip r:embed="rId3">
            <a:alphaModFix/>
          </a:blip>
          <a:srcRect b="0" l="0" r="0" t="0"/>
          <a:stretch/>
        </p:blipFill>
        <p:spPr>
          <a:xfrm>
            <a:off x="4815987" y="3720808"/>
            <a:ext cx="3298258" cy="3298258"/>
          </a:xfrm>
          <a:prstGeom prst="rect">
            <a:avLst/>
          </a:prstGeom>
          <a:noFill/>
          <a:ln>
            <a:noFill/>
          </a:ln>
        </p:spPr>
      </p:pic>
      <p:pic>
        <p:nvPicPr>
          <p:cNvPr id="737" name="Google Shape;737;p28"/>
          <p:cNvPicPr preferRelativeResize="0"/>
          <p:nvPr/>
        </p:nvPicPr>
        <p:blipFill rotWithShape="1">
          <a:blip r:embed="rId4">
            <a:alphaModFix/>
          </a:blip>
          <a:srcRect b="0" l="0" r="0" t="0"/>
          <a:stretch/>
        </p:blipFill>
        <p:spPr>
          <a:xfrm>
            <a:off x="2045143" y="1311118"/>
            <a:ext cx="699341" cy="699341"/>
          </a:xfrm>
          <a:prstGeom prst="rect">
            <a:avLst/>
          </a:prstGeom>
          <a:noFill/>
          <a:ln>
            <a:noFill/>
          </a:ln>
        </p:spPr>
      </p:pic>
      <p:pic>
        <p:nvPicPr>
          <p:cNvPr id="738" name="Google Shape;738;p28"/>
          <p:cNvPicPr preferRelativeResize="0"/>
          <p:nvPr/>
        </p:nvPicPr>
        <p:blipFill rotWithShape="1">
          <a:blip r:embed="rId5">
            <a:alphaModFix/>
          </a:blip>
          <a:srcRect b="0" l="0" r="0" t="0"/>
          <a:stretch/>
        </p:blipFill>
        <p:spPr>
          <a:xfrm>
            <a:off x="9498805" y="1389256"/>
            <a:ext cx="699342" cy="699342"/>
          </a:xfrm>
          <a:prstGeom prst="rect">
            <a:avLst/>
          </a:prstGeom>
          <a:noFill/>
          <a:ln>
            <a:noFill/>
          </a:ln>
        </p:spPr>
      </p:pic>
      <p:pic>
        <p:nvPicPr>
          <p:cNvPr id="739" name="Google Shape;739;p28"/>
          <p:cNvPicPr preferRelativeResize="0"/>
          <p:nvPr/>
        </p:nvPicPr>
        <p:blipFill rotWithShape="1">
          <a:blip r:embed="rId6">
            <a:alphaModFix/>
          </a:blip>
          <a:srcRect b="0" l="0" r="0" t="0"/>
          <a:stretch/>
        </p:blipFill>
        <p:spPr>
          <a:xfrm>
            <a:off x="1307942" y="2359962"/>
            <a:ext cx="699342" cy="699342"/>
          </a:xfrm>
          <a:prstGeom prst="rect">
            <a:avLst/>
          </a:prstGeom>
          <a:noFill/>
          <a:ln>
            <a:noFill/>
          </a:ln>
        </p:spPr>
      </p:pic>
      <p:pic>
        <p:nvPicPr>
          <p:cNvPr id="740" name="Google Shape;740;p28"/>
          <p:cNvPicPr preferRelativeResize="0"/>
          <p:nvPr/>
        </p:nvPicPr>
        <p:blipFill rotWithShape="1">
          <a:blip r:embed="rId7">
            <a:alphaModFix/>
          </a:blip>
          <a:srcRect b="0" l="0" r="0" t="0"/>
          <a:stretch/>
        </p:blipFill>
        <p:spPr>
          <a:xfrm>
            <a:off x="10388260" y="2363819"/>
            <a:ext cx="699343" cy="699343"/>
          </a:xfrm>
          <a:prstGeom prst="rect">
            <a:avLst/>
          </a:prstGeom>
          <a:noFill/>
          <a:ln>
            <a:noFill/>
          </a:ln>
        </p:spPr>
      </p:pic>
      <p:pic>
        <p:nvPicPr>
          <p:cNvPr id="741" name="Google Shape;741;p28"/>
          <p:cNvPicPr preferRelativeResize="0"/>
          <p:nvPr/>
        </p:nvPicPr>
        <p:blipFill rotWithShape="1">
          <a:blip r:embed="rId8">
            <a:alphaModFix/>
          </a:blip>
          <a:srcRect b="0" l="0" r="0" t="0"/>
          <a:stretch/>
        </p:blipFill>
        <p:spPr>
          <a:xfrm>
            <a:off x="593852" y="3285801"/>
            <a:ext cx="699342" cy="699342"/>
          </a:xfrm>
          <a:prstGeom prst="rect">
            <a:avLst/>
          </a:prstGeom>
          <a:noFill/>
          <a:ln>
            <a:noFill/>
          </a:ln>
        </p:spPr>
      </p:pic>
      <p:pic>
        <p:nvPicPr>
          <p:cNvPr id="742" name="Google Shape;742;p28"/>
          <p:cNvPicPr preferRelativeResize="0"/>
          <p:nvPr/>
        </p:nvPicPr>
        <p:blipFill rotWithShape="1">
          <a:blip r:embed="rId9">
            <a:alphaModFix/>
          </a:blip>
          <a:srcRect b="0" l="0" r="0" t="0"/>
          <a:stretch/>
        </p:blipFill>
        <p:spPr>
          <a:xfrm>
            <a:off x="10737931" y="3244329"/>
            <a:ext cx="860217" cy="860217"/>
          </a:xfrm>
          <a:prstGeom prst="rect">
            <a:avLst/>
          </a:prstGeom>
          <a:noFill/>
          <a:ln>
            <a:noFill/>
          </a:ln>
        </p:spPr>
      </p:pic>
      <p:sp>
        <p:nvSpPr>
          <p:cNvPr id="743" name="Google Shape;743;p28"/>
          <p:cNvSpPr/>
          <p:nvPr/>
        </p:nvSpPr>
        <p:spPr>
          <a:xfrm flipH="1" rot="-5400000">
            <a:off x="6961210" y="2928626"/>
            <a:ext cx="1473087" cy="3046525"/>
          </a:xfrm>
          <a:custGeom>
            <a:rect b="b" l="l" r="r" t="t"/>
            <a:pathLst>
              <a:path extrusionOk="0" h="3341688" w="2705370">
                <a:moveTo>
                  <a:pt x="0" y="439040"/>
                </a:moveTo>
                <a:lnTo>
                  <a:pt x="0" y="3341688"/>
                </a:lnTo>
                <a:lnTo>
                  <a:pt x="92977" y="3341688"/>
                </a:lnTo>
                <a:lnTo>
                  <a:pt x="93036" y="439040"/>
                </a:lnTo>
                <a:lnTo>
                  <a:pt x="95184" y="404003"/>
                </a:lnTo>
                <a:lnTo>
                  <a:pt x="108781" y="336788"/>
                </a:lnTo>
                <a:lnTo>
                  <a:pt x="134545" y="274579"/>
                </a:lnTo>
                <a:lnTo>
                  <a:pt x="171759" y="218805"/>
                </a:lnTo>
                <a:lnTo>
                  <a:pt x="195376" y="194493"/>
                </a:lnTo>
                <a:lnTo>
                  <a:pt x="218993" y="171612"/>
                </a:lnTo>
                <a:lnTo>
                  <a:pt x="274815" y="134429"/>
                </a:lnTo>
                <a:lnTo>
                  <a:pt x="337078" y="107258"/>
                </a:lnTo>
                <a:lnTo>
                  <a:pt x="404350" y="93671"/>
                </a:lnTo>
                <a:lnTo>
                  <a:pt x="440849" y="92957"/>
                </a:lnTo>
                <a:lnTo>
                  <a:pt x="2705370" y="92957"/>
                </a:lnTo>
                <a:lnTo>
                  <a:pt x="2705370" y="0"/>
                </a:lnTo>
                <a:lnTo>
                  <a:pt x="440849" y="0"/>
                </a:lnTo>
                <a:lnTo>
                  <a:pt x="417947" y="0"/>
                </a:lnTo>
                <a:lnTo>
                  <a:pt x="372861" y="5006"/>
                </a:lnTo>
                <a:lnTo>
                  <a:pt x="309167" y="19307"/>
                </a:lnTo>
                <a:lnTo>
                  <a:pt x="230444" y="52914"/>
                </a:lnTo>
                <a:lnTo>
                  <a:pt x="159593" y="100107"/>
                </a:lnTo>
                <a:lnTo>
                  <a:pt x="129535" y="128709"/>
                </a:lnTo>
                <a:lnTo>
                  <a:pt x="100193" y="159456"/>
                </a:lnTo>
                <a:lnTo>
                  <a:pt x="52959" y="230246"/>
                </a:lnTo>
                <a:lnTo>
                  <a:pt x="20039" y="308901"/>
                </a:lnTo>
                <a:lnTo>
                  <a:pt x="5725" y="372540"/>
                </a:lnTo>
                <a:lnTo>
                  <a:pt x="1432" y="416873"/>
                </a:lnTo>
                <a:close/>
              </a:path>
            </a:pathLst>
          </a:custGeom>
          <a:solidFill>
            <a:srgbClr val="F4B08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4" name="Google Shape;744;p28"/>
          <p:cNvSpPr/>
          <p:nvPr/>
        </p:nvSpPr>
        <p:spPr>
          <a:xfrm rot="5400000">
            <a:off x="3665637" y="2273786"/>
            <a:ext cx="1895199" cy="2804105"/>
          </a:xfrm>
          <a:custGeom>
            <a:rect b="b" l="l" r="r" t="t"/>
            <a:pathLst>
              <a:path extrusionOk="0" h="3075785" w="4114800">
                <a:moveTo>
                  <a:pt x="0" y="3075785"/>
                </a:moveTo>
                <a:lnTo>
                  <a:pt x="0" y="439040"/>
                </a:lnTo>
                <a:lnTo>
                  <a:pt x="1432" y="416873"/>
                </a:lnTo>
                <a:lnTo>
                  <a:pt x="5725" y="372540"/>
                </a:lnTo>
                <a:lnTo>
                  <a:pt x="20039" y="308901"/>
                </a:lnTo>
                <a:lnTo>
                  <a:pt x="52959" y="230246"/>
                </a:lnTo>
                <a:lnTo>
                  <a:pt x="100193" y="159456"/>
                </a:lnTo>
                <a:lnTo>
                  <a:pt x="129535" y="128709"/>
                </a:lnTo>
                <a:lnTo>
                  <a:pt x="159593" y="100107"/>
                </a:lnTo>
                <a:lnTo>
                  <a:pt x="230444" y="52914"/>
                </a:lnTo>
                <a:lnTo>
                  <a:pt x="309167" y="19307"/>
                </a:lnTo>
                <a:lnTo>
                  <a:pt x="372861" y="5006"/>
                </a:lnTo>
                <a:lnTo>
                  <a:pt x="417947" y="0"/>
                </a:lnTo>
                <a:lnTo>
                  <a:pt x="440849" y="0"/>
                </a:lnTo>
                <a:lnTo>
                  <a:pt x="4114800" y="0"/>
                </a:lnTo>
                <a:lnTo>
                  <a:pt x="4114800" y="92957"/>
                </a:lnTo>
                <a:lnTo>
                  <a:pt x="440849" y="92957"/>
                </a:lnTo>
                <a:lnTo>
                  <a:pt x="404350" y="93671"/>
                </a:lnTo>
                <a:lnTo>
                  <a:pt x="337078" y="107258"/>
                </a:lnTo>
                <a:lnTo>
                  <a:pt x="274815" y="134429"/>
                </a:lnTo>
                <a:lnTo>
                  <a:pt x="218993" y="171612"/>
                </a:lnTo>
                <a:lnTo>
                  <a:pt x="195376" y="194493"/>
                </a:lnTo>
                <a:lnTo>
                  <a:pt x="171759" y="218805"/>
                </a:lnTo>
                <a:lnTo>
                  <a:pt x="134545" y="274579"/>
                </a:lnTo>
                <a:lnTo>
                  <a:pt x="108781" y="336788"/>
                </a:lnTo>
                <a:lnTo>
                  <a:pt x="95184" y="404003"/>
                </a:lnTo>
                <a:lnTo>
                  <a:pt x="93036" y="439040"/>
                </a:lnTo>
                <a:lnTo>
                  <a:pt x="92983" y="3075785"/>
                </a:lnTo>
                <a:close/>
              </a:path>
            </a:pathLst>
          </a:custGeom>
          <a:solidFill>
            <a:srgbClr val="F4B08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29"/>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How to secure your Computer?</a:t>
            </a:r>
            <a:endParaRPr/>
          </a:p>
        </p:txBody>
      </p:sp>
      <p:sp>
        <p:nvSpPr>
          <p:cNvPr id="750" name="Google Shape;750;p29"/>
          <p:cNvSpPr/>
          <p:nvPr/>
        </p:nvSpPr>
        <p:spPr>
          <a:xfrm>
            <a:off x="1422090" y="1403180"/>
            <a:ext cx="1978069" cy="687458"/>
          </a:xfrm>
          <a:custGeom>
            <a:rect b="b" l="l" r="r" t="t"/>
            <a:pathLst>
              <a:path extrusionOk="0" h="1899" w="3359">
                <a:moveTo>
                  <a:pt x="2761" y="0"/>
                </a:moveTo>
                <a:lnTo>
                  <a:pt x="0" y="0"/>
                </a:lnTo>
                <a:lnTo>
                  <a:pt x="0" y="1300"/>
                </a:lnTo>
                <a:lnTo>
                  <a:pt x="0" y="1332"/>
                </a:lnTo>
                <a:lnTo>
                  <a:pt x="6" y="1391"/>
                </a:lnTo>
                <a:lnTo>
                  <a:pt x="26" y="1479"/>
                </a:lnTo>
                <a:lnTo>
                  <a:pt x="71" y="1587"/>
                </a:lnTo>
                <a:lnTo>
                  <a:pt x="136" y="1681"/>
                </a:lnTo>
                <a:lnTo>
                  <a:pt x="216" y="1763"/>
                </a:lnTo>
                <a:lnTo>
                  <a:pt x="312" y="1828"/>
                </a:lnTo>
                <a:lnTo>
                  <a:pt x="420" y="1873"/>
                </a:lnTo>
                <a:lnTo>
                  <a:pt x="507" y="1893"/>
                </a:lnTo>
                <a:lnTo>
                  <a:pt x="568" y="1899"/>
                </a:lnTo>
                <a:lnTo>
                  <a:pt x="599" y="1899"/>
                </a:lnTo>
                <a:lnTo>
                  <a:pt x="3359" y="1899"/>
                </a:lnTo>
                <a:lnTo>
                  <a:pt x="3359" y="599"/>
                </a:lnTo>
                <a:lnTo>
                  <a:pt x="3359" y="569"/>
                </a:lnTo>
                <a:lnTo>
                  <a:pt x="3353" y="508"/>
                </a:lnTo>
                <a:lnTo>
                  <a:pt x="3334" y="422"/>
                </a:lnTo>
                <a:lnTo>
                  <a:pt x="3288" y="314"/>
                </a:lnTo>
                <a:lnTo>
                  <a:pt x="3223" y="218"/>
                </a:lnTo>
                <a:lnTo>
                  <a:pt x="3143" y="136"/>
                </a:lnTo>
                <a:lnTo>
                  <a:pt x="3047" y="72"/>
                </a:lnTo>
                <a:lnTo>
                  <a:pt x="2939" y="26"/>
                </a:lnTo>
                <a:lnTo>
                  <a:pt x="2851" y="7"/>
                </a:lnTo>
                <a:lnTo>
                  <a:pt x="2792" y="2"/>
                </a:lnTo>
                <a:lnTo>
                  <a:pt x="2761" y="0"/>
                </a:ln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2-way authentication</a:t>
            </a:r>
            <a:endParaRPr b="1" sz="2000">
              <a:solidFill>
                <a:schemeClr val="dk1"/>
              </a:solidFill>
              <a:latin typeface="Calibri"/>
              <a:ea typeface="Calibri"/>
              <a:cs typeface="Calibri"/>
              <a:sym typeface="Calibri"/>
            </a:endParaRPr>
          </a:p>
        </p:txBody>
      </p:sp>
      <p:pic>
        <p:nvPicPr>
          <p:cNvPr id="751" name="Google Shape;751;p29"/>
          <p:cNvPicPr preferRelativeResize="0"/>
          <p:nvPr/>
        </p:nvPicPr>
        <p:blipFill rotWithShape="1">
          <a:blip r:embed="rId3">
            <a:alphaModFix/>
          </a:blip>
          <a:srcRect b="0" l="0" r="0" t="0"/>
          <a:stretch/>
        </p:blipFill>
        <p:spPr>
          <a:xfrm>
            <a:off x="507891" y="1311118"/>
            <a:ext cx="699341" cy="699341"/>
          </a:xfrm>
          <a:prstGeom prst="rect">
            <a:avLst/>
          </a:prstGeom>
          <a:noFill/>
          <a:ln>
            <a:noFill/>
          </a:ln>
        </p:spPr>
      </p:pic>
      <p:sp>
        <p:nvSpPr>
          <p:cNvPr id="752" name="Google Shape;752;p29"/>
          <p:cNvSpPr/>
          <p:nvPr/>
        </p:nvSpPr>
        <p:spPr>
          <a:xfrm>
            <a:off x="3931195" y="1362576"/>
            <a:ext cx="6935588" cy="1123255"/>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Calibri"/>
                <a:ea typeface="Calibri"/>
                <a:cs typeface="Calibri"/>
                <a:sym typeface="Calibri"/>
              </a:rPr>
              <a:t>It is an extra layer of security used to make sure that user trying to gain access to an online account is authentic.</a:t>
            </a:r>
            <a:endParaRPr/>
          </a:p>
        </p:txBody>
      </p:sp>
      <p:pic>
        <p:nvPicPr>
          <p:cNvPr id="753" name="Google Shape;753;p29"/>
          <p:cNvPicPr preferRelativeResize="0"/>
          <p:nvPr/>
        </p:nvPicPr>
        <p:blipFill rotWithShape="1">
          <a:blip r:embed="rId4">
            <a:alphaModFix/>
          </a:blip>
          <a:srcRect b="8608" l="0" r="0" t="13869"/>
          <a:stretch/>
        </p:blipFill>
        <p:spPr>
          <a:xfrm>
            <a:off x="3479686" y="2597426"/>
            <a:ext cx="5232627" cy="40564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Agenda</a:t>
            </a:r>
            <a:endParaRPr/>
          </a:p>
        </p:txBody>
      </p:sp>
      <p:grpSp>
        <p:nvGrpSpPr>
          <p:cNvPr id="96" name="Google Shape;96;p3"/>
          <p:cNvGrpSpPr/>
          <p:nvPr/>
        </p:nvGrpSpPr>
        <p:grpSpPr>
          <a:xfrm>
            <a:off x="1797824" y="2616241"/>
            <a:ext cx="5070043" cy="1015663"/>
            <a:chOff x="1705166" y="1467381"/>
            <a:chExt cx="4076688" cy="1015663"/>
          </a:xfrm>
        </p:grpSpPr>
        <p:sp>
          <p:nvSpPr>
            <p:cNvPr id="97" name="Google Shape;97;p3"/>
            <p:cNvSpPr/>
            <p:nvPr/>
          </p:nvSpPr>
          <p:spPr>
            <a:xfrm>
              <a:off x="1705166" y="1581736"/>
              <a:ext cx="715620" cy="61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FFFFFF"/>
                  </a:solidFill>
                  <a:latin typeface="Raleway"/>
                  <a:ea typeface="Raleway"/>
                  <a:cs typeface="Raleway"/>
                  <a:sym typeface="Raleway"/>
                </a:rPr>
                <a:t>02</a:t>
              </a:r>
              <a:endParaRPr/>
            </a:p>
          </p:txBody>
        </p:sp>
        <p:sp>
          <p:nvSpPr>
            <p:cNvPr id="98" name="Google Shape;98;p3"/>
            <p:cNvSpPr txBox="1"/>
            <p:nvPr/>
          </p:nvSpPr>
          <p:spPr>
            <a:xfrm>
              <a:off x="2506089" y="1467381"/>
              <a:ext cx="327576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7F7F7F"/>
                  </a:solidFill>
                  <a:latin typeface="Raleway"/>
                  <a:ea typeface="Raleway"/>
                  <a:cs typeface="Raleway"/>
                  <a:sym typeface="Raleway"/>
                </a:rPr>
                <a:t>Types of attacks : </a:t>
              </a:r>
              <a:endParaRPr/>
            </a:p>
            <a:p>
              <a:pPr indent="-342900" lvl="0" marL="342900" marR="0" rtl="0" algn="l">
                <a:spcBef>
                  <a:spcPts val="0"/>
                </a:spcBef>
                <a:spcAft>
                  <a:spcPts val="0"/>
                </a:spcAft>
                <a:buClr>
                  <a:srgbClr val="7F7F7F"/>
                </a:buClr>
                <a:buSzPts val="2000"/>
                <a:buFont typeface="Arial"/>
                <a:buChar char="•"/>
              </a:pPr>
              <a:r>
                <a:rPr b="1" lang="en-US" sz="2000">
                  <a:solidFill>
                    <a:srgbClr val="7F7F7F"/>
                  </a:solidFill>
                  <a:latin typeface="Raleway"/>
                  <a:ea typeface="Raleway"/>
                  <a:cs typeface="Raleway"/>
                  <a:sym typeface="Raleway"/>
                </a:rPr>
                <a:t>web based attacks  </a:t>
              </a:r>
              <a:endParaRPr/>
            </a:p>
            <a:p>
              <a:pPr indent="-342900" lvl="0" marL="342900" marR="0" rtl="0" algn="l">
                <a:spcBef>
                  <a:spcPts val="0"/>
                </a:spcBef>
                <a:spcAft>
                  <a:spcPts val="0"/>
                </a:spcAft>
                <a:buClr>
                  <a:srgbClr val="7F7F7F"/>
                </a:buClr>
                <a:buSzPts val="2000"/>
                <a:buFont typeface="Arial"/>
                <a:buChar char="•"/>
              </a:pPr>
              <a:r>
                <a:rPr b="1" lang="en-US" sz="2000">
                  <a:solidFill>
                    <a:srgbClr val="7F7F7F"/>
                  </a:solidFill>
                  <a:latin typeface="Raleway"/>
                  <a:ea typeface="Raleway"/>
                  <a:cs typeface="Raleway"/>
                  <a:sym typeface="Raleway"/>
                </a:rPr>
                <a:t>system based attacks</a:t>
              </a:r>
              <a:endParaRPr b="1" sz="2000">
                <a:solidFill>
                  <a:srgbClr val="7F7F7F"/>
                </a:solidFill>
                <a:latin typeface="Raleway"/>
                <a:ea typeface="Raleway"/>
                <a:cs typeface="Raleway"/>
                <a:sym typeface="Raleway"/>
              </a:endParaRPr>
            </a:p>
          </p:txBody>
        </p:sp>
      </p:grpSp>
      <p:grpSp>
        <p:nvGrpSpPr>
          <p:cNvPr id="99" name="Google Shape;99;p3"/>
          <p:cNvGrpSpPr/>
          <p:nvPr/>
        </p:nvGrpSpPr>
        <p:grpSpPr>
          <a:xfrm>
            <a:off x="1797824" y="3773379"/>
            <a:ext cx="4777678" cy="612000"/>
            <a:chOff x="1705165" y="2436571"/>
            <a:chExt cx="4777678" cy="612000"/>
          </a:xfrm>
        </p:grpSpPr>
        <p:sp>
          <p:nvSpPr>
            <p:cNvPr id="100" name="Google Shape;100;p3"/>
            <p:cNvSpPr/>
            <p:nvPr/>
          </p:nvSpPr>
          <p:spPr>
            <a:xfrm>
              <a:off x="1705165" y="2436571"/>
              <a:ext cx="889991" cy="612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FFFFFF"/>
                  </a:solidFill>
                  <a:latin typeface="Raleway"/>
                  <a:ea typeface="Raleway"/>
                  <a:cs typeface="Raleway"/>
                  <a:sym typeface="Raleway"/>
                </a:rPr>
                <a:t>03</a:t>
              </a:r>
              <a:endParaRPr/>
            </a:p>
          </p:txBody>
        </p:sp>
        <p:sp>
          <p:nvSpPr>
            <p:cNvPr id="101" name="Google Shape;101;p3"/>
            <p:cNvSpPr txBox="1"/>
            <p:nvPr/>
          </p:nvSpPr>
          <p:spPr>
            <a:xfrm>
              <a:off x="2819240" y="2542767"/>
              <a:ext cx="366360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7F7F7F"/>
                  </a:solidFill>
                  <a:latin typeface="Raleway"/>
                  <a:ea typeface="Raleway"/>
                  <a:cs typeface="Raleway"/>
                  <a:sym typeface="Raleway"/>
                </a:rPr>
                <a:t>Motive behind Cyber Attacks</a:t>
              </a:r>
              <a:endParaRPr/>
            </a:p>
          </p:txBody>
        </p:sp>
      </p:grpSp>
      <p:grpSp>
        <p:nvGrpSpPr>
          <p:cNvPr id="102" name="Google Shape;102;p3"/>
          <p:cNvGrpSpPr/>
          <p:nvPr/>
        </p:nvGrpSpPr>
        <p:grpSpPr>
          <a:xfrm>
            <a:off x="1797823" y="1735877"/>
            <a:ext cx="4629481" cy="612000"/>
            <a:chOff x="1705165" y="1581736"/>
            <a:chExt cx="4629481" cy="612000"/>
          </a:xfrm>
        </p:grpSpPr>
        <p:sp>
          <p:nvSpPr>
            <p:cNvPr id="103" name="Google Shape;103;p3"/>
            <p:cNvSpPr/>
            <p:nvPr/>
          </p:nvSpPr>
          <p:spPr>
            <a:xfrm>
              <a:off x="1705165" y="1581736"/>
              <a:ext cx="889993" cy="6120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FFFFFF"/>
                  </a:solidFill>
                  <a:latin typeface="Raleway"/>
                  <a:ea typeface="Raleway"/>
                  <a:cs typeface="Raleway"/>
                  <a:sym typeface="Raleway"/>
                </a:rPr>
                <a:t>01</a:t>
              </a:r>
              <a:endParaRPr/>
            </a:p>
          </p:txBody>
        </p:sp>
        <p:sp>
          <p:nvSpPr>
            <p:cNvPr id="104" name="Google Shape;104;p3"/>
            <p:cNvSpPr txBox="1"/>
            <p:nvPr/>
          </p:nvSpPr>
          <p:spPr>
            <a:xfrm>
              <a:off x="2833421" y="1689292"/>
              <a:ext cx="350122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7F7F7F"/>
                  </a:solidFill>
                  <a:latin typeface="Raleway"/>
                  <a:ea typeface="Raleway"/>
                  <a:cs typeface="Raleway"/>
                  <a:sym typeface="Raleway"/>
                </a:rPr>
                <a:t>What is a Cyber Attack?</a:t>
              </a:r>
              <a:endParaRPr/>
            </a:p>
          </p:txBody>
        </p:sp>
      </p:grpSp>
      <p:grpSp>
        <p:nvGrpSpPr>
          <p:cNvPr id="105" name="Google Shape;105;p3"/>
          <p:cNvGrpSpPr/>
          <p:nvPr/>
        </p:nvGrpSpPr>
        <p:grpSpPr>
          <a:xfrm>
            <a:off x="1797825" y="4816162"/>
            <a:ext cx="4976905" cy="612000"/>
            <a:chOff x="6423768" y="2411556"/>
            <a:chExt cx="4976905" cy="612000"/>
          </a:xfrm>
        </p:grpSpPr>
        <p:sp>
          <p:nvSpPr>
            <p:cNvPr id="106" name="Google Shape;106;p3"/>
            <p:cNvSpPr/>
            <p:nvPr/>
          </p:nvSpPr>
          <p:spPr>
            <a:xfrm>
              <a:off x="6423768" y="2411556"/>
              <a:ext cx="888670" cy="6120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FFFFFF"/>
                  </a:solidFill>
                  <a:latin typeface="Raleway"/>
                  <a:ea typeface="Raleway"/>
                  <a:cs typeface="Raleway"/>
                  <a:sym typeface="Raleway"/>
                </a:rPr>
                <a:t>04</a:t>
              </a:r>
              <a:endParaRPr/>
            </a:p>
          </p:txBody>
        </p:sp>
        <p:sp>
          <p:nvSpPr>
            <p:cNvPr id="107" name="Google Shape;107;p3"/>
            <p:cNvSpPr txBox="1"/>
            <p:nvPr/>
          </p:nvSpPr>
          <p:spPr>
            <a:xfrm>
              <a:off x="7511665" y="2517501"/>
              <a:ext cx="388900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7F7F7F"/>
                  </a:solidFill>
                  <a:latin typeface="Raleway"/>
                  <a:ea typeface="Raleway"/>
                  <a:cs typeface="Raleway"/>
                  <a:sym typeface="Raleway"/>
                </a:rPr>
                <a:t>How to secure your computer</a:t>
              </a:r>
              <a:endParaRPr/>
            </a:p>
          </p:txBody>
        </p:sp>
      </p:grpSp>
      <p:pic>
        <p:nvPicPr>
          <p:cNvPr id="108" name="Google Shape;108;p3"/>
          <p:cNvPicPr preferRelativeResize="0"/>
          <p:nvPr/>
        </p:nvPicPr>
        <p:blipFill rotWithShape="1">
          <a:blip r:embed="rId3">
            <a:alphaModFix/>
          </a:blip>
          <a:srcRect b="0" l="0" r="0" t="0"/>
          <a:stretch/>
        </p:blipFill>
        <p:spPr>
          <a:xfrm>
            <a:off x="6973957" y="1462531"/>
            <a:ext cx="4621695" cy="462169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30"/>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How to secure your Computer?</a:t>
            </a:r>
            <a:endParaRPr/>
          </a:p>
        </p:txBody>
      </p:sp>
      <p:sp>
        <p:nvSpPr>
          <p:cNvPr id="759" name="Google Shape;759;p30"/>
          <p:cNvSpPr/>
          <p:nvPr/>
        </p:nvSpPr>
        <p:spPr>
          <a:xfrm>
            <a:off x="515988" y="1403180"/>
            <a:ext cx="1979461" cy="687458"/>
          </a:xfrm>
          <a:custGeom>
            <a:rect b="b" l="l" r="r" t="t"/>
            <a:pathLst>
              <a:path extrusionOk="0" h="754063" w="2171243">
                <a:moveTo>
                  <a:pt x="386545" y="0"/>
                </a:moveTo>
                <a:lnTo>
                  <a:pt x="2171243" y="0"/>
                </a:lnTo>
                <a:lnTo>
                  <a:pt x="2171243" y="516210"/>
                </a:lnTo>
                <a:lnTo>
                  <a:pt x="2171243" y="528916"/>
                </a:lnTo>
                <a:lnTo>
                  <a:pt x="2167365" y="552344"/>
                </a:lnTo>
                <a:lnTo>
                  <a:pt x="2154437" y="587288"/>
                </a:lnTo>
                <a:lnTo>
                  <a:pt x="2125349" y="630173"/>
                </a:lnTo>
                <a:lnTo>
                  <a:pt x="2083333" y="667499"/>
                </a:lnTo>
                <a:lnTo>
                  <a:pt x="2031622" y="700060"/>
                </a:lnTo>
                <a:lnTo>
                  <a:pt x="1969568" y="725870"/>
                </a:lnTo>
                <a:lnTo>
                  <a:pt x="1899757" y="743739"/>
                </a:lnTo>
                <a:lnTo>
                  <a:pt x="1843520" y="751681"/>
                </a:lnTo>
                <a:lnTo>
                  <a:pt x="1804090" y="754063"/>
                </a:lnTo>
                <a:lnTo>
                  <a:pt x="1784052" y="754063"/>
                </a:lnTo>
                <a:lnTo>
                  <a:pt x="0" y="754063"/>
                </a:lnTo>
                <a:lnTo>
                  <a:pt x="0" y="237854"/>
                </a:lnTo>
                <a:lnTo>
                  <a:pt x="0" y="225941"/>
                </a:lnTo>
                <a:lnTo>
                  <a:pt x="3878" y="201719"/>
                </a:lnTo>
                <a:lnTo>
                  <a:pt x="16160" y="167570"/>
                </a:lnTo>
                <a:lnTo>
                  <a:pt x="45894" y="124684"/>
                </a:lnTo>
                <a:lnTo>
                  <a:pt x="87910" y="86564"/>
                </a:lnTo>
                <a:lnTo>
                  <a:pt x="139622" y="54003"/>
                </a:lnTo>
                <a:lnTo>
                  <a:pt x="201676" y="28590"/>
                </a:lnTo>
                <a:lnTo>
                  <a:pt x="271486" y="10324"/>
                </a:lnTo>
                <a:lnTo>
                  <a:pt x="328369" y="2780"/>
                </a:lnTo>
                <a:lnTo>
                  <a:pt x="366506" y="794"/>
                </a:ln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Secure passwords</a:t>
            </a:r>
            <a:endParaRPr b="1" sz="2000">
              <a:solidFill>
                <a:schemeClr val="dk1"/>
              </a:solidFill>
              <a:latin typeface="Calibri"/>
              <a:ea typeface="Calibri"/>
              <a:cs typeface="Calibri"/>
              <a:sym typeface="Calibri"/>
            </a:endParaRPr>
          </a:p>
        </p:txBody>
      </p:sp>
      <p:pic>
        <p:nvPicPr>
          <p:cNvPr id="760" name="Google Shape;760;p30"/>
          <p:cNvPicPr preferRelativeResize="0"/>
          <p:nvPr/>
        </p:nvPicPr>
        <p:blipFill rotWithShape="1">
          <a:blip r:embed="rId3">
            <a:alphaModFix/>
          </a:blip>
          <a:srcRect b="0" l="0" r="0" t="0"/>
          <a:stretch/>
        </p:blipFill>
        <p:spPr>
          <a:xfrm>
            <a:off x="2673933" y="1389256"/>
            <a:ext cx="699342" cy="699342"/>
          </a:xfrm>
          <a:prstGeom prst="rect">
            <a:avLst/>
          </a:prstGeom>
          <a:noFill/>
          <a:ln>
            <a:noFill/>
          </a:ln>
        </p:spPr>
      </p:pic>
      <p:sp>
        <p:nvSpPr>
          <p:cNvPr id="761" name="Google Shape;761;p30"/>
          <p:cNvSpPr/>
          <p:nvPr/>
        </p:nvSpPr>
        <p:spPr>
          <a:xfrm>
            <a:off x="3931195" y="1362576"/>
            <a:ext cx="6935588" cy="1123255"/>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Calibri"/>
                <a:ea typeface="Calibri"/>
                <a:cs typeface="Calibri"/>
                <a:sym typeface="Calibri"/>
              </a:rPr>
              <a:t>Hackers are hungry for passwords as they have a lot of value. That’s the main reason companies ask you to create a strong password.</a:t>
            </a:r>
            <a:endParaRPr/>
          </a:p>
        </p:txBody>
      </p:sp>
      <p:sp>
        <p:nvSpPr>
          <p:cNvPr id="762" name="Google Shape;762;p30"/>
          <p:cNvSpPr/>
          <p:nvPr/>
        </p:nvSpPr>
        <p:spPr>
          <a:xfrm rot="-5400000">
            <a:off x="1176033" y="2892971"/>
            <a:ext cx="1581537" cy="1566494"/>
          </a:xfrm>
          <a:prstGeom prst="ellipse">
            <a:avLst/>
          </a:prstGeom>
          <a:solidFill>
            <a:schemeClr val="lt1"/>
          </a:solidFill>
          <a:ln cap="flat" cmpd="sng" w="38100">
            <a:solidFill>
              <a:srgbClr val="F69E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63" name="Google Shape;763;p30"/>
          <p:cNvSpPr/>
          <p:nvPr/>
        </p:nvSpPr>
        <p:spPr>
          <a:xfrm rot="-5400000">
            <a:off x="3928829" y="2892973"/>
            <a:ext cx="1581537" cy="1566494"/>
          </a:xfrm>
          <a:prstGeom prst="ellipse">
            <a:avLst/>
          </a:prstGeom>
          <a:solidFill>
            <a:schemeClr val="lt1"/>
          </a:solidFill>
          <a:ln cap="flat" cmpd="sng" w="38100">
            <a:solidFill>
              <a:srgbClr val="F69E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64" name="Google Shape;764;p30"/>
          <p:cNvSpPr/>
          <p:nvPr/>
        </p:nvSpPr>
        <p:spPr>
          <a:xfrm rot="-5400000">
            <a:off x="6681631" y="2892971"/>
            <a:ext cx="1581537" cy="1566494"/>
          </a:xfrm>
          <a:prstGeom prst="ellipse">
            <a:avLst/>
          </a:prstGeom>
          <a:solidFill>
            <a:schemeClr val="lt1"/>
          </a:solidFill>
          <a:ln cap="flat" cmpd="sng" w="38100">
            <a:solidFill>
              <a:srgbClr val="F69E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65" name="Google Shape;765;p30"/>
          <p:cNvSpPr/>
          <p:nvPr/>
        </p:nvSpPr>
        <p:spPr>
          <a:xfrm rot="-5400000">
            <a:off x="9434430" y="2892971"/>
            <a:ext cx="1581537" cy="1566494"/>
          </a:xfrm>
          <a:prstGeom prst="ellipse">
            <a:avLst/>
          </a:prstGeom>
          <a:solidFill>
            <a:schemeClr val="lt1"/>
          </a:solidFill>
          <a:ln cap="flat" cmpd="sng" w="38100">
            <a:solidFill>
              <a:srgbClr val="F69E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66" name="Google Shape;766;p30"/>
          <p:cNvSpPr/>
          <p:nvPr/>
        </p:nvSpPr>
        <p:spPr>
          <a:xfrm>
            <a:off x="919212" y="4632513"/>
            <a:ext cx="2095178" cy="1429490"/>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Calibri"/>
                <a:ea typeface="Calibri"/>
                <a:cs typeface="Calibri"/>
                <a:sym typeface="Calibri"/>
              </a:rPr>
              <a:t>Do not use personal information</a:t>
            </a:r>
            <a:endParaRPr/>
          </a:p>
        </p:txBody>
      </p:sp>
      <p:sp>
        <p:nvSpPr>
          <p:cNvPr id="767" name="Google Shape;767;p30"/>
          <p:cNvSpPr/>
          <p:nvPr/>
        </p:nvSpPr>
        <p:spPr>
          <a:xfrm>
            <a:off x="3672008" y="4690966"/>
            <a:ext cx="2095178" cy="1371038"/>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Calibri"/>
                <a:ea typeface="Calibri"/>
                <a:cs typeface="Calibri"/>
                <a:sym typeface="Calibri"/>
              </a:rPr>
              <a:t>Create long passwords with mixed characters</a:t>
            </a:r>
            <a:endParaRPr/>
          </a:p>
        </p:txBody>
      </p:sp>
      <p:sp>
        <p:nvSpPr>
          <p:cNvPr id="768" name="Google Shape;768;p30"/>
          <p:cNvSpPr/>
          <p:nvPr/>
        </p:nvSpPr>
        <p:spPr>
          <a:xfrm>
            <a:off x="6424810" y="4690966"/>
            <a:ext cx="2095178" cy="1371036"/>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Calibri"/>
                <a:ea typeface="Calibri"/>
                <a:cs typeface="Calibri"/>
                <a:sym typeface="Calibri"/>
              </a:rPr>
              <a:t>Change passwords regularly</a:t>
            </a:r>
            <a:endParaRPr/>
          </a:p>
        </p:txBody>
      </p:sp>
      <p:sp>
        <p:nvSpPr>
          <p:cNvPr id="769" name="Google Shape;769;p30"/>
          <p:cNvSpPr/>
          <p:nvPr/>
        </p:nvSpPr>
        <p:spPr>
          <a:xfrm>
            <a:off x="9177612" y="4688530"/>
            <a:ext cx="2095178" cy="1371036"/>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Calibri"/>
                <a:ea typeface="Calibri"/>
                <a:cs typeface="Calibri"/>
                <a:sym typeface="Calibri"/>
              </a:rPr>
              <a:t>Do not write down your passwords</a:t>
            </a:r>
            <a:endParaRPr/>
          </a:p>
        </p:txBody>
      </p:sp>
      <p:cxnSp>
        <p:nvCxnSpPr>
          <p:cNvPr id="770" name="Google Shape;770;p30"/>
          <p:cNvCxnSpPr/>
          <p:nvPr/>
        </p:nvCxnSpPr>
        <p:spPr>
          <a:xfrm rot="10800000">
            <a:off x="5899122" y="-1025919"/>
            <a:ext cx="0" cy="9419065"/>
          </a:xfrm>
          <a:prstGeom prst="straightConnector1">
            <a:avLst/>
          </a:prstGeom>
          <a:noFill/>
          <a:ln cap="flat" cmpd="sng" w="38100">
            <a:solidFill>
              <a:schemeClr val="accent2"/>
            </a:solidFill>
            <a:prstDash val="dash"/>
            <a:miter lim="800000"/>
            <a:headEnd len="sm" w="sm" type="none"/>
            <a:tailEnd len="sm" w="sm" type="none"/>
          </a:ln>
        </p:spPr>
      </p:cxnSp>
      <p:pic>
        <p:nvPicPr>
          <p:cNvPr id="771" name="Google Shape;771;p30"/>
          <p:cNvPicPr preferRelativeResize="0"/>
          <p:nvPr/>
        </p:nvPicPr>
        <p:blipFill rotWithShape="1">
          <a:blip r:embed="rId4">
            <a:alphaModFix/>
          </a:blip>
          <a:srcRect b="0" l="0" r="0" t="0"/>
          <a:stretch/>
        </p:blipFill>
        <p:spPr>
          <a:xfrm>
            <a:off x="1483249" y="3200061"/>
            <a:ext cx="967104" cy="967104"/>
          </a:xfrm>
          <a:prstGeom prst="rect">
            <a:avLst/>
          </a:prstGeom>
          <a:noFill/>
          <a:ln>
            <a:noFill/>
          </a:ln>
        </p:spPr>
      </p:pic>
      <p:pic>
        <p:nvPicPr>
          <p:cNvPr id="772" name="Google Shape;772;p30"/>
          <p:cNvPicPr preferRelativeResize="0"/>
          <p:nvPr/>
        </p:nvPicPr>
        <p:blipFill rotWithShape="1">
          <a:blip r:embed="rId5">
            <a:alphaModFix/>
          </a:blip>
          <a:srcRect b="0" l="0" r="0" t="0"/>
          <a:stretch/>
        </p:blipFill>
        <p:spPr>
          <a:xfrm>
            <a:off x="4236045" y="3192666"/>
            <a:ext cx="967104" cy="967104"/>
          </a:xfrm>
          <a:prstGeom prst="rect">
            <a:avLst/>
          </a:prstGeom>
          <a:noFill/>
          <a:ln>
            <a:noFill/>
          </a:ln>
        </p:spPr>
      </p:pic>
      <p:pic>
        <p:nvPicPr>
          <p:cNvPr id="773" name="Google Shape;773;p30"/>
          <p:cNvPicPr preferRelativeResize="0"/>
          <p:nvPr/>
        </p:nvPicPr>
        <p:blipFill rotWithShape="1">
          <a:blip r:embed="rId6">
            <a:alphaModFix/>
          </a:blip>
          <a:srcRect b="0" l="0" r="0" t="0"/>
          <a:stretch/>
        </p:blipFill>
        <p:spPr>
          <a:xfrm>
            <a:off x="7063715" y="3152418"/>
            <a:ext cx="967104" cy="967104"/>
          </a:xfrm>
          <a:prstGeom prst="rect">
            <a:avLst/>
          </a:prstGeom>
          <a:noFill/>
          <a:ln>
            <a:noFill/>
          </a:ln>
        </p:spPr>
      </p:pic>
      <p:pic>
        <p:nvPicPr>
          <p:cNvPr id="774" name="Google Shape;774;p30"/>
          <p:cNvPicPr preferRelativeResize="0"/>
          <p:nvPr/>
        </p:nvPicPr>
        <p:blipFill rotWithShape="1">
          <a:blip r:embed="rId7">
            <a:alphaModFix/>
          </a:blip>
          <a:srcRect b="0" l="0" r="0" t="0"/>
          <a:stretch/>
        </p:blipFill>
        <p:spPr>
          <a:xfrm>
            <a:off x="9841447" y="3200061"/>
            <a:ext cx="967104" cy="9671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31"/>
          <p:cNvSpPr txBox="1"/>
          <p:nvPr>
            <p:ph type="title"/>
          </p:nvPr>
        </p:nvSpPr>
        <p:spPr>
          <a:xfrm>
            <a:off x="1028700" y="392113"/>
            <a:ext cx="74676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Gothic"/>
              <a:buNone/>
            </a:pPr>
            <a:r>
              <a:rPr lang="en-US" sz="3600">
                <a:latin typeface="Century Gothic"/>
                <a:ea typeface="Century Gothic"/>
                <a:cs typeface="Century Gothic"/>
                <a:sym typeface="Century Gothic"/>
              </a:rPr>
              <a:t>Use Strong Passwords</a:t>
            </a:r>
            <a:endParaRPr sz="3600">
              <a:latin typeface="Century Gothic"/>
              <a:ea typeface="Century Gothic"/>
              <a:cs typeface="Century Gothic"/>
              <a:sym typeface="Century Gothic"/>
            </a:endParaRPr>
          </a:p>
        </p:txBody>
      </p:sp>
      <p:sp>
        <p:nvSpPr>
          <p:cNvPr id="780" name="Google Shape;780;p31"/>
          <p:cNvSpPr txBox="1"/>
          <p:nvPr>
            <p:ph idx="4294967295" type="body"/>
          </p:nvPr>
        </p:nvSpPr>
        <p:spPr>
          <a:xfrm>
            <a:off x="990600" y="2174875"/>
            <a:ext cx="7543800" cy="3692525"/>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en-US"/>
              <a:t>USG standards:</a:t>
            </a:r>
            <a:endParaRPr/>
          </a:p>
          <a:p>
            <a:pPr indent="-228600" lvl="0" marL="228600" rtl="0" algn="l">
              <a:lnSpc>
                <a:spcPct val="90000"/>
              </a:lnSpc>
              <a:spcBef>
                <a:spcPts val="1000"/>
              </a:spcBef>
              <a:spcAft>
                <a:spcPts val="0"/>
              </a:spcAft>
              <a:buClr>
                <a:schemeClr val="dk1"/>
              </a:buClr>
              <a:buSzPct val="100000"/>
              <a:buChar char="•"/>
            </a:pPr>
            <a:r>
              <a:rPr lang="en-US"/>
              <a:t>Be at least ten characters in length </a:t>
            </a:r>
            <a:endParaRPr/>
          </a:p>
          <a:p>
            <a:pPr indent="-228600" lvl="0" marL="228600" rtl="0" algn="l">
              <a:lnSpc>
                <a:spcPct val="90000"/>
              </a:lnSpc>
              <a:spcBef>
                <a:spcPts val="1000"/>
              </a:spcBef>
              <a:spcAft>
                <a:spcPts val="0"/>
              </a:spcAft>
              <a:buClr>
                <a:schemeClr val="dk1"/>
              </a:buClr>
              <a:buSzPct val="100000"/>
              <a:buChar char="•"/>
            </a:pPr>
            <a:r>
              <a:rPr lang="en-US"/>
              <a:t>Must contain characters from at least two of the following four types of characters: </a:t>
            </a:r>
            <a:endParaRPr/>
          </a:p>
          <a:p>
            <a:pPr indent="-228600" lvl="1" marL="685800" rtl="0" algn="l">
              <a:lnSpc>
                <a:spcPct val="90000"/>
              </a:lnSpc>
              <a:spcBef>
                <a:spcPts val="500"/>
              </a:spcBef>
              <a:spcAft>
                <a:spcPts val="0"/>
              </a:spcAft>
              <a:buClr>
                <a:schemeClr val="dk1"/>
              </a:buClr>
              <a:buSzPct val="100000"/>
              <a:buChar char="•"/>
            </a:pPr>
            <a:r>
              <a:rPr lang="en-US"/>
              <a:t>English upper case (A-Z)</a:t>
            </a:r>
            <a:endParaRPr/>
          </a:p>
          <a:p>
            <a:pPr indent="-228600" lvl="1" marL="685800" rtl="0" algn="l">
              <a:lnSpc>
                <a:spcPct val="90000"/>
              </a:lnSpc>
              <a:spcBef>
                <a:spcPts val="500"/>
              </a:spcBef>
              <a:spcAft>
                <a:spcPts val="0"/>
              </a:spcAft>
              <a:buClr>
                <a:schemeClr val="dk1"/>
              </a:buClr>
              <a:buSzPct val="100000"/>
              <a:buChar char="•"/>
            </a:pPr>
            <a:r>
              <a:rPr lang="en-US"/>
              <a:t>English lower case (a-z)</a:t>
            </a:r>
            <a:endParaRPr/>
          </a:p>
          <a:p>
            <a:pPr indent="-228600" lvl="1" marL="685800" rtl="0" algn="l">
              <a:lnSpc>
                <a:spcPct val="90000"/>
              </a:lnSpc>
              <a:spcBef>
                <a:spcPts val="500"/>
              </a:spcBef>
              <a:spcAft>
                <a:spcPts val="0"/>
              </a:spcAft>
              <a:buClr>
                <a:schemeClr val="dk1"/>
              </a:buClr>
              <a:buSzPct val="100000"/>
              <a:buChar char="•"/>
            </a:pPr>
            <a:r>
              <a:rPr lang="en-US"/>
              <a:t>Numbers (0-9)</a:t>
            </a:r>
            <a:endParaRPr/>
          </a:p>
          <a:p>
            <a:pPr indent="-228600" lvl="1" marL="685800" rtl="0" algn="l">
              <a:lnSpc>
                <a:spcPct val="90000"/>
              </a:lnSpc>
              <a:spcBef>
                <a:spcPts val="500"/>
              </a:spcBef>
              <a:spcAft>
                <a:spcPts val="0"/>
              </a:spcAft>
              <a:buClr>
                <a:schemeClr val="dk1"/>
              </a:buClr>
              <a:buSzPct val="100000"/>
              <a:buChar char="•"/>
            </a:pPr>
            <a:r>
              <a:rPr lang="en-US"/>
              <a:t>Non-alphanumeric special characters ($, !, %, ^, …)</a:t>
            </a:r>
            <a:endParaRPr/>
          </a:p>
          <a:p>
            <a:pPr indent="-228600" lvl="0" marL="228600" rtl="0" algn="l">
              <a:lnSpc>
                <a:spcPct val="90000"/>
              </a:lnSpc>
              <a:spcBef>
                <a:spcPts val="1000"/>
              </a:spcBef>
              <a:spcAft>
                <a:spcPts val="0"/>
              </a:spcAft>
              <a:buClr>
                <a:schemeClr val="dk1"/>
              </a:buClr>
              <a:buSzPct val="100000"/>
              <a:buChar char="•"/>
            </a:pPr>
            <a:r>
              <a:rPr lang="en-US"/>
              <a:t>Must not contain the user’s name or part of the user’s name </a:t>
            </a:r>
            <a:endParaRPr/>
          </a:p>
          <a:p>
            <a:pPr indent="-228600" lvl="0" marL="228600" rtl="0" algn="l">
              <a:lnSpc>
                <a:spcPct val="90000"/>
              </a:lnSpc>
              <a:spcBef>
                <a:spcPts val="1000"/>
              </a:spcBef>
              <a:spcAft>
                <a:spcPts val="0"/>
              </a:spcAft>
              <a:buClr>
                <a:schemeClr val="dk1"/>
              </a:buClr>
              <a:buSzPct val="100000"/>
              <a:buChar char="•"/>
            </a:pPr>
            <a:r>
              <a:rPr lang="en-US"/>
              <a:t>Must not contain easily accessible or guessable personal information about the user or user’s family, such as birthdays, children’s names, addresses, etc.</a:t>
            </a:r>
            <a:endParaRPr/>
          </a:p>
        </p:txBody>
      </p:sp>
      <p:sp>
        <p:nvSpPr>
          <p:cNvPr id="781" name="Google Shape;781;p31"/>
          <p:cNvSpPr txBox="1"/>
          <p:nvPr/>
        </p:nvSpPr>
        <p:spPr>
          <a:xfrm>
            <a:off x="914400" y="1535113"/>
            <a:ext cx="7696200" cy="639762"/>
          </a:xfrm>
          <a:prstGeom prst="rect">
            <a:avLst/>
          </a:prstGeom>
          <a:noFill/>
          <a:ln>
            <a:noFill/>
          </a:ln>
        </p:spPr>
        <p:txBody>
          <a:bodyPr anchorCtr="0" anchor="t" bIns="45700" lIns="91425" spcFirstLastPara="1" rIns="91425" wrap="square" tIns="45700">
            <a:normAutofit fontScale="92500"/>
          </a:bodyPr>
          <a:lstStyle/>
          <a:p>
            <a:pPr indent="-228600" lvl="0" marL="228600" marR="0" rtl="0" algn="l">
              <a:lnSpc>
                <a:spcPct val="90000"/>
              </a:lnSpc>
              <a:spcBef>
                <a:spcPts val="0"/>
              </a:spcBef>
              <a:spcAft>
                <a:spcPts val="0"/>
              </a:spcAft>
              <a:buClr>
                <a:schemeClr val="dk1"/>
              </a:buClr>
              <a:buSzPct val="100000"/>
              <a:buFont typeface="Arial"/>
              <a:buChar char="•"/>
            </a:pPr>
            <a:r>
              <a:rPr lang="en-US" sz="2800">
                <a:solidFill>
                  <a:schemeClr val="dk1"/>
                </a:solidFill>
                <a:latin typeface="Calibri"/>
                <a:ea typeface="Calibri"/>
                <a:cs typeface="Calibri"/>
                <a:sym typeface="Calibri"/>
              </a:rPr>
              <a:t>Make passwords easy to remember but hard to guess</a:t>
            </a:r>
            <a:endParaRPr sz="2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32"/>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How to secure your Computer?</a:t>
            </a:r>
            <a:endParaRPr/>
          </a:p>
        </p:txBody>
      </p:sp>
      <p:sp>
        <p:nvSpPr>
          <p:cNvPr id="787" name="Google Shape;787;p32"/>
          <p:cNvSpPr/>
          <p:nvPr/>
        </p:nvSpPr>
        <p:spPr>
          <a:xfrm>
            <a:off x="1289482" y="1419062"/>
            <a:ext cx="1978069" cy="687458"/>
          </a:xfrm>
          <a:custGeom>
            <a:rect b="b" l="l" r="r" t="t"/>
            <a:pathLst>
              <a:path extrusionOk="0" h="1899" w="3359">
                <a:moveTo>
                  <a:pt x="2761" y="0"/>
                </a:moveTo>
                <a:lnTo>
                  <a:pt x="0" y="0"/>
                </a:lnTo>
                <a:lnTo>
                  <a:pt x="0" y="1300"/>
                </a:lnTo>
                <a:lnTo>
                  <a:pt x="0" y="1332"/>
                </a:lnTo>
                <a:lnTo>
                  <a:pt x="6" y="1391"/>
                </a:lnTo>
                <a:lnTo>
                  <a:pt x="26" y="1479"/>
                </a:lnTo>
                <a:lnTo>
                  <a:pt x="71" y="1587"/>
                </a:lnTo>
                <a:lnTo>
                  <a:pt x="136" y="1681"/>
                </a:lnTo>
                <a:lnTo>
                  <a:pt x="216" y="1763"/>
                </a:lnTo>
                <a:lnTo>
                  <a:pt x="312" y="1828"/>
                </a:lnTo>
                <a:lnTo>
                  <a:pt x="420" y="1873"/>
                </a:lnTo>
                <a:lnTo>
                  <a:pt x="507" y="1893"/>
                </a:lnTo>
                <a:lnTo>
                  <a:pt x="568" y="1899"/>
                </a:lnTo>
                <a:lnTo>
                  <a:pt x="599" y="1899"/>
                </a:lnTo>
                <a:lnTo>
                  <a:pt x="3359" y="1899"/>
                </a:lnTo>
                <a:lnTo>
                  <a:pt x="3359" y="599"/>
                </a:lnTo>
                <a:lnTo>
                  <a:pt x="3359" y="569"/>
                </a:lnTo>
                <a:lnTo>
                  <a:pt x="3353" y="508"/>
                </a:lnTo>
                <a:lnTo>
                  <a:pt x="3334" y="422"/>
                </a:lnTo>
                <a:lnTo>
                  <a:pt x="3288" y="314"/>
                </a:lnTo>
                <a:lnTo>
                  <a:pt x="3223" y="218"/>
                </a:lnTo>
                <a:lnTo>
                  <a:pt x="3143" y="136"/>
                </a:lnTo>
                <a:lnTo>
                  <a:pt x="3047" y="72"/>
                </a:lnTo>
                <a:lnTo>
                  <a:pt x="2939" y="26"/>
                </a:lnTo>
                <a:lnTo>
                  <a:pt x="2851" y="7"/>
                </a:lnTo>
                <a:lnTo>
                  <a:pt x="2792" y="2"/>
                </a:lnTo>
                <a:lnTo>
                  <a:pt x="2761" y="0"/>
                </a:ln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Regular updates</a:t>
            </a:r>
            <a:endParaRPr b="1" sz="2000">
              <a:solidFill>
                <a:schemeClr val="dk1"/>
              </a:solidFill>
              <a:latin typeface="Calibri"/>
              <a:ea typeface="Calibri"/>
              <a:cs typeface="Calibri"/>
              <a:sym typeface="Calibri"/>
            </a:endParaRPr>
          </a:p>
        </p:txBody>
      </p:sp>
      <p:pic>
        <p:nvPicPr>
          <p:cNvPr id="788" name="Google Shape;788;p32"/>
          <p:cNvPicPr preferRelativeResize="0"/>
          <p:nvPr/>
        </p:nvPicPr>
        <p:blipFill rotWithShape="1">
          <a:blip r:embed="rId3">
            <a:alphaModFix/>
          </a:blip>
          <a:srcRect b="0" l="0" r="0" t="0"/>
          <a:stretch/>
        </p:blipFill>
        <p:spPr>
          <a:xfrm>
            <a:off x="526062" y="1419062"/>
            <a:ext cx="699342" cy="699342"/>
          </a:xfrm>
          <a:prstGeom prst="rect">
            <a:avLst/>
          </a:prstGeom>
          <a:noFill/>
          <a:ln>
            <a:noFill/>
          </a:ln>
        </p:spPr>
      </p:pic>
      <p:sp>
        <p:nvSpPr>
          <p:cNvPr id="789" name="Google Shape;789;p32"/>
          <p:cNvSpPr/>
          <p:nvPr/>
        </p:nvSpPr>
        <p:spPr>
          <a:xfrm>
            <a:off x="3931195" y="1362576"/>
            <a:ext cx="6935588" cy="1123255"/>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Calibri"/>
                <a:ea typeface="Calibri"/>
                <a:cs typeface="Calibri"/>
                <a:sym typeface="Calibri"/>
              </a:rPr>
              <a:t>Always update your computer as soon as update comes. An update comes when there is security issue and has been resolved.</a:t>
            </a:r>
            <a:endParaRPr/>
          </a:p>
        </p:txBody>
      </p:sp>
      <p:pic>
        <p:nvPicPr>
          <p:cNvPr id="790" name="Google Shape;790;p32"/>
          <p:cNvPicPr preferRelativeResize="0"/>
          <p:nvPr/>
        </p:nvPicPr>
        <p:blipFill rotWithShape="1">
          <a:blip r:embed="rId4">
            <a:alphaModFix/>
          </a:blip>
          <a:srcRect b="6087" l="5168" r="6586" t="7148"/>
          <a:stretch/>
        </p:blipFill>
        <p:spPr>
          <a:xfrm>
            <a:off x="2628206" y="2510893"/>
            <a:ext cx="6448903" cy="422709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33"/>
          <p:cNvSpPr txBox="1"/>
          <p:nvPr>
            <p:ph type="title"/>
          </p:nvPr>
        </p:nvSpPr>
        <p:spPr>
          <a:xfrm>
            <a:off x="1064623" y="573877"/>
            <a:ext cx="74676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entury Gothic"/>
              <a:buNone/>
            </a:pPr>
            <a:r>
              <a:rPr lang="en-US" sz="3200">
                <a:latin typeface="Century Gothic"/>
                <a:ea typeface="Century Gothic"/>
                <a:cs typeface="Century Gothic"/>
                <a:sym typeface="Century Gothic"/>
              </a:rPr>
              <a:t>Protect your Operating System</a:t>
            </a:r>
            <a:endParaRPr sz="3200">
              <a:latin typeface="Century Gothic"/>
              <a:ea typeface="Century Gothic"/>
              <a:cs typeface="Century Gothic"/>
              <a:sym typeface="Century Gothic"/>
            </a:endParaRPr>
          </a:p>
        </p:txBody>
      </p:sp>
      <p:pic>
        <p:nvPicPr>
          <p:cNvPr id="796" name="Google Shape;796;p33"/>
          <p:cNvPicPr preferRelativeResize="0"/>
          <p:nvPr/>
        </p:nvPicPr>
        <p:blipFill rotWithShape="1">
          <a:blip r:embed="rId3">
            <a:alphaModFix/>
          </a:blip>
          <a:srcRect b="0" l="0" r="0" t="0"/>
          <a:stretch/>
        </p:blipFill>
        <p:spPr>
          <a:xfrm>
            <a:off x="7633062" y="1854926"/>
            <a:ext cx="3840723" cy="2880542"/>
          </a:xfrm>
          <a:prstGeom prst="rect">
            <a:avLst/>
          </a:prstGeom>
          <a:noFill/>
          <a:ln>
            <a:noFill/>
          </a:ln>
        </p:spPr>
      </p:pic>
      <p:pic>
        <p:nvPicPr>
          <p:cNvPr id="797" name="Google Shape;797;p33"/>
          <p:cNvPicPr preferRelativeResize="0"/>
          <p:nvPr/>
        </p:nvPicPr>
        <p:blipFill rotWithShape="1">
          <a:blip r:embed="rId4">
            <a:alphaModFix/>
          </a:blip>
          <a:srcRect b="0" l="0" r="0" t="0"/>
          <a:stretch/>
        </p:blipFill>
        <p:spPr>
          <a:xfrm>
            <a:off x="4421777" y="4735468"/>
            <a:ext cx="1270000" cy="1270000"/>
          </a:xfrm>
          <a:prstGeom prst="rect">
            <a:avLst/>
          </a:prstGeom>
          <a:noFill/>
          <a:ln>
            <a:noFill/>
          </a:ln>
        </p:spPr>
      </p:pic>
      <p:sp>
        <p:nvSpPr>
          <p:cNvPr id="798" name="Google Shape;798;p33"/>
          <p:cNvSpPr/>
          <p:nvPr/>
        </p:nvSpPr>
        <p:spPr>
          <a:xfrm>
            <a:off x="1064623" y="1716877"/>
            <a:ext cx="6096000" cy="2585323"/>
          </a:xfrm>
          <a:prstGeom prst="rect">
            <a:avLst/>
          </a:prstGeom>
          <a:noFill/>
          <a:ln>
            <a:noFill/>
          </a:ln>
        </p:spPr>
        <p:txBody>
          <a:bodyPr anchorCtr="0" anchor="t" bIns="45700" lIns="91425" spcFirstLastPara="1" rIns="91425" wrap="square" tIns="45700">
            <a:spAutoFit/>
          </a:bodyPr>
          <a:lstStyle/>
          <a:p>
            <a:pPr indent="-384047" lvl="0" marL="420624"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Microsoft regularly issues patches or updates to solve security problems in their software. If these are not applied, it leaves your computer vulnerable to hackers.</a:t>
            </a:r>
            <a:endParaRPr/>
          </a:p>
          <a:p>
            <a:pPr indent="-384047" lvl="0" marL="420624"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Windows Update feature built into Windows can be set up to automatically download and install updates. </a:t>
            </a:r>
            <a:endParaRPr/>
          </a:p>
          <a:p>
            <a:pPr indent="-384047" lvl="0" marL="420624"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Avoid logging in as administrator</a:t>
            </a:r>
            <a:endParaRPr/>
          </a:p>
          <a:p>
            <a:pPr indent="-384047" lvl="0" marL="420624"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Apple provides regular updates to its operating system and software applications. </a:t>
            </a:r>
            <a:endParaRPr/>
          </a:p>
          <a:p>
            <a:pPr indent="-384047" lvl="0" marL="420624"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Apply Apple updates using the App Store application.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34"/>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How to secure your Computer?</a:t>
            </a:r>
            <a:endParaRPr/>
          </a:p>
        </p:txBody>
      </p:sp>
      <p:sp>
        <p:nvSpPr>
          <p:cNvPr id="804" name="Google Shape;804;p34"/>
          <p:cNvSpPr/>
          <p:nvPr/>
        </p:nvSpPr>
        <p:spPr>
          <a:xfrm>
            <a:off x="542039" y="1382675"/>
            <a:ext cx="1979461" cy="687458"/>
          </a:xfrm>
          <a:custGeom>
            <a:rect b="b" l="l" r="r" t="t"/>
            <a:pathLst>
              <a:path extrusionOk="0" h="754063" w="2171243">
                <a:moveTo>
                  <a:pt x="386545" y="0"/>
                </a:moveTo>
                <a:lnTo>
                  <a:pt x="2171243" y="0"/>
                </a:lnTo>
                <a:lnTo>
                  <a:pt x="2171243" y="516210"/>
                </a:lnTo>
                <a:lnTo>
                  <a:pt x="2171243" y="528916"/>
                </a:lnTo>
                <a:lnTo>
                  <a:pt x="2167365" y="552344"/>
                </a:lnTo>
                <a:lnTo>
                  <a:pt x="2154437" y="587288"/>
                </a:lnTo>
                <a:lnTo>
                  <a:pt x="2125349" y="630173"/>
                </a:lnTo>
                <a:lnTo>
                  <a:pt x="2083333" y="667499"/>
                </a:lnTo>
                <a:lnTo>
                  <a:pt x="2031622" y="700060"/>
                </a:lnTo>
                <a:lnTo>
                  <a:pt x="1969568" y="725870"/>
                </a:lnTo>
                <a:lnTo>
                  <a:pt x="1899757" y="743739"/>
                </a:lnTo>
                <a:lnTo>
                  <a:pt x="1843520" y="751681"/>
                </a:lnTo>
                <a:lnTo>
                  <a:pt x="1804090" y="754063"/>
                </a:lnTo>
                <a:lnTo>
                  <a:pt x="1784052" y="754063"/>
                </a:lnTo>
                <a:lnTo>
                  <a:pt x="0" y="754063"/>
                </a:lnTo>
                <a:lnTo>
                  <a:pt x="0" y="237854"/>
                </a:lnTo>
                <a:lnTo>
                  <a:pt x="0" y="225941"/>
                </a:lnTo>
                <a:lnTo>
                  <a:pt x="3878" y="201719"/>
                </a:lnTo>
                <a:lnTo>
                  <a:pt x="16160" y="167570"/>
                </a:lnTo>
                <a:lnTo>
                  <a:pt x="45894" y="124685"/>
                </a:lnTo>
                <a:lnTo>
                  <a:pt x="87910" y="86564"/>
                </a:lnTo>
                <a:lnTo>
                  <a:pt x="139621" y="54004"/>
                </a:lnTo>
                <a:lnTo>
                  <a:pt x="201675" y="28590"/>
                </a:lnTo>
                <a:lnTo>
                  <a:pt x="271486" y="10324"/>
                </a:lnTo>
                <a:lnTo>
                  <a:pt x="328369" y="2780"/>
                </a:lnTo>
                <a:lnTo>
                  <a:pt x="366506" y="794"/>
                </a:ln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Antivirus</a:t>
            </a:r>
            <a:endParaRPr b="1" sz="2000">
              <a:solidFill>
                <a:schemeClr val="dk1"/>
              </a:solidFill>
              <a:latin typeface="Calibri"/>
              <a:ea typeface="Calibri"/>
              <a:cs typeface="Calibri"/>
              <a:sym typeface="Calibri"/>
            </a:endParaRPr>
          </a:p>
        </p:txBody>
      </p:sp>
      <p:pic>
        <p:nvPicPr>
          <p:cNvPr id="805" name="Google Shape;805;p34"/>
          <p:cNvPicPr preferRelativeResize="0"/>
          <p:nvPr/>
        </p:nvPicPr>
        <p:blipFill rotWithShape="1">
          <a:blip r:embed="rId3">
            <a:alphaModFix/>
          </a:blip>
          <a:srcRect b="0" l="0" r="0" t="0"/>
          <a:stretch/>
        </p:blipFill>
        <p:spPr>
          <a:xfrm>
            <a:off x="2700816" y="1357036"/>
            <a:ext cx="699343" cy="699343"/>
          </a:xfrm>
          <a:prstGeom prst="rect">
            <a:avLst/>
          </a:prstGeom>
          <a:noFill/>
          <a:ln>
            <a:noFill/>
          </a:ln>
        </p:spPr>
      </p:pic>
      <p:sp>
        <p:nvSpPr>
          <p:cNvPr id="806" name="Google Shape;806;p34"/>
          <p:cNvSpPr/>
          <p:nvPr/>
        </p:nvSpPr>
        <p:spPr>
          <a:xfrm>
            <a:off x="3931195" y="1362576"/>
            <a:ext cx="6935588" cy="1123255"/>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Calibri"/>
                <a:ea typeface="Calibri"/>
                <a:cs typeface="Calibri"/>
                <a:sym typeface="Calibri"/>
              </a:rPr>
              <a:t>Always use and antivirus on your computer. It helps to detect any virus in the file that you download or get externally.</a:t>
            </a:r>
            <a:endParaRPr/>
          </a:p>
        </p:txBody>
      </p:sp>
      <p:pic>
        <p:nvPicPr>
          <p:cNvPr id="807" name="Google Shape;807;p34"/>
          <p:cNvPicPr preferRelativeResize="0"/>
          <p:nvPr/>
        </p:nvPicPr>
        <p:blipFill rotWithShape="1">
          <a:blip r:embed="rId4">
            <a:alphaModFix/>
          </a:blip>
          <a:srcRect b="0" l="0" r="0" t="0"/>
          <a:stretch/>
        </p:blipFill>
        <p:spPr>
          <a:xfrm>
            <a:off x="4324934" y="2797077"/>
            <a:ext cx="3542131" cy="3542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35"/>
          <p:cNvSpPr txBox="1"/>
          <p:nvPr>
            <p:ph type="title"/>
          </p:nvPr>
        </p:nvSpPr>
        <p:spPr>
          <a:xfrm>
            <a:off x="1158240" y="433253"/>
            <a:ext cx="74676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entury Gothic"/>
              <a:buNone/>
            </a:pPr>
            <a:r>
              <a:rPr lang="en-US" sz="3200">
                <a:latin typeface="Century Gothic"/>
                <a:ea typeface="Century Gothic"/>
                <a:cs typeface="Century Gothic"/>
                <a:sym typeface="Century Gothic"/>
              </a:rPr>
              <a:t>Anti-virus and Anti-spyware Software</a:t>
            </a:r>
            <a:endParaRPr sz="3200">
              <a:latin typeface="Century Gothic"/>
              <a:ea typeface="Century Gothic"/>
              <a:cs typeface="Century Gothic"/>
              <a:sym typeface="Century Gothic"/>
            </a:endParaRPr>
          </a:p>
        </p:txBody>
      </p:sp>
      <p:sp>
        <p:nvSpPr>
          <p:cNvPr id="813" name="Google Shape;813;p35"/>
          <p:cNvSpPr/>
          <p:nvPr/>
        </p:nvSpPr>
        <p:spPr>
          <a:xfrm>
            <a:off x="1996440" y="1576253"/>
            <a:ext cx="6629400"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entury"/>
                <a:ea typeface="Century"/>
                <a:cs typeface="Century"/>
                <a:sym typeface="Century"/>
              </a:rPr>
              <a:t>Anti-virus software detects certain types of malware and can destroy it before any damage is done.</a:t>
            </a:r>
            <a:endParaRPr sz="1800">
              <a:solidFill>
                <a:schemeClr val="dk1"/>
              </a:solidFill>
              <a:latin typeface="Century"/>
              <a:ea typeface="Century"/>
              <a:cs typeface="Century"/>
              <a:sym typeface="Century"/>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entury"/>
                <a:ea typeface="Century"/>
                <a:cs typeface="Century"/>
                <a:sym typeface="Century"/>
              </a:rPr>
              <a:t>Install and maintain anti-virus and anti-spyware software.</a:t>
            </a:r>
            <a:endParaRPr sz="1800">
              <a:solidFill>
                <a:schemeClr val="dk1"/>
              </a:solidFill>
              <a:latin typeface="Century"/>
              <a:ea typeface="Century"/>
              <a:cs typeface="Century"/>
              <a:sym typeface="Century"/>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entury"/>
                <a:ea typeface="Century"/>
                <a:cs typeface="Century"/>
                <a:sym typeface="Century"/>
              </a:rPr>
              <a:t>Be sure to keep anti-virus software updated.</a:t>
            </a:r>
            <a:endParaRPr sz="1800">
              <a:solidFill>
                <a:schemeClr val="dk1"/>
              </a:solidFill>
              <a:latin typeface="Century"/>
              <a:ea typeface="Century"/>
              <a:cs typeface="Century"/>
              <a:sym typeface="Century"/>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entury"/>
                <a:ea typeface="Century"/>
                <a:cs typeface="Century"/>
                <a:sym typeface="Century"/>
              </a:rPr>
              <a:t>Many free and commercial options exist.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entury"/>
                <a:ea typeface="Century"/>
                <a:cs typeface="Century"/>
                <a:sym typeface="Century"/>
              </a:rPr>
              <a:t>Contact your Technology Support Professional for assistance.</a:t>
            </a:r>
            <a:endParaRPr sz="1800">
              <a:solidFill>
                <a:schemeClr val="dk1"/>
              </a:solidFill>
              <a:latin typeface="Century"/>
              <a:ea typeface="Century"/>
              <a:cs typeface="Century"/>
              <a:sym typeface="Century"/>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14" name="Google Shape;814;p35"/>
          <p:cNvPicPr preferRelativeResize="0"/>
          <p:nvPr/>
        </p:nvPicPr>
        <p:blipFill rotWithShape="1">
          <a:blip r:embed="rId3">
            <a:alphaModFix/>
          </a:blip>
          <a:srcRect b="0" l="0" r="0" t="0"/>
          <a:stretch/>
        </p:blipFill>
        <p:spPr>
          <a:xfrm>
            <a:off x="2758440" y="3862252"/>
            <a:ext cx="4572000" cy="241363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36"/>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How to secure your Computer?</a:t>
            </a:r>
            <a:endParaRPr/>
          </a:p>
        </p:txBody>
      </p:sp>
      <p:sp>
        <p:nvSpPr>
          <p:cNvPr id="820" name="Google Shape;820;p36"/>
          <p:cNvSpPr/>
          <p:nvPr/>
        </p:nvSpPr>
        <p:spPr>
          <a:xfrm>
            <a:off x="1390300" y="1386418"/>
            <a:ext cx="1978069" cy="687458"/>
          </a:xfrm>
          <a:custGeom>
            <a:rect b="b" l="l" r="r" t="t"/>
            <a:pathLst>
              <a:path extrusionOk="0" h="1899" w="3359">
                <a:moveTo>
                  <a:pt x="2761" y="0"/>
                </a:moveTo>
                <a:lnTo>
                  <a:pt x="0" y="0"/>
                </a:lnTo>
                <a:lnTo>
                  <a:pt x="0" y="1300"/>
                </a:lnTo>
                <a:lnTo>
                  <a:pt x="0" y="1332"/>
                </a:lnTo>
                <a:lnTo>
                  <a:pt x="6" y="1391"/>
                </a:lnTo>
                <a:lnTo>
                  <a:pt x="26" y="1479"/>
                </a:lnTo>
                <a:lnTo>
                  <a:pt x="71" y="1587"/>
                </a:lnTo>
                <a:lnTo>
                  <a:pt x="136" y="1681"/>
                </a:lnTo>
                <a:lnTo>
                  <a:pt x="216" y="1763"/>
                </a:lnTo>
                <a:lnTo>
                  <a:pt x="312" y="1828"/>
                </a:lnTo>
                <a:lnTo>
                  <a:pt x="420" y="1873"/>
                </a:lnTo>
                <a:lnTo>
                  <a:pt x="507" y="1893"/>
                </a:lnTo>
                <a:lnTo>
                  <a:pt x="568" y="1899"/>
                </a:lnTo>
                <a:lnTo>
                  <a:pt x="599" y="1899"/>
                </a:lnTo>
                <a:lnTo>
                  <a:pt x="3359" y="1899"/>
                </a:lnTo>
                <a:lnTo>
                  <a:pt x="3359" y="599"/>
                </a:lnTo>
                <a:lnTo>
                  <a:pt x="3359" y="569"/>
                </a:lnTo>
                <a:lnTo>
                  <a:pt x="3353" y="508"/>
                </a:lnTo>
                <a:lnTo>
                  <a:pt x="3334" y="422"/>
                </a:lnTo>
                <a:lnTo>
                  <a:pt x="3288" y="314"/>
                </a:lnTo>
                <a:lnTo>
                  <a:pt x="3223" y="218"/>
                </a:lnTo>
                <a:lnTo>
                  <a:pt x="3143" y="136"/>
                </a:lnTo>
                <a:lnTo>
                  <a:pt x="3047" y="72"/>
                </a:lnTo>
                <a:lnTo>
                  <a:pt x="2939" y="26"/>
                </a:lnTo>
                <a:lnTo>
                  <a:pt x="2851" y="7"/>
                </a:lnTo>
                <a:lnTo>
                  <a:pt x="2792" y="2"/>
                </a:lnTo>
                <a:lnTo>
                  <a:pt x="2761" y="0"/>
                </a:ln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Enable firewall</a:t>
            </a:r>
            <a:endParaRPr b="1" sz="2000">
              <a:solidFill>
                <a:schemeClr val="dk1"/>
              </a:solidFill>
              <a:latin typeface="Calibri"/>
              <a:ea typeface="Calibri"/>
              <a:cs typeface="Calibri"/>
              <a:sym typeface="Calibri"/>
            </a:endParaRPr>
          </a:p>
        </p:txBody>
      </p:sp>
      <p:pic>
        <p:nvPicPr>
          <p:cNvPr id="821" name="Google Shape;821;p36"/>
          <p:cNvPicPr preferRelativeResize="0"/>
          <p:nvPr/>
        </p:nvPicPr>
        <p:blipFill rotWithShape="1">
          <a:blip r:embed="rId3">
            <a:alphaModFix/>
          </a:blip>
          <a:srcRect b="0" l="0" r="0" t="0"/>
          <a:stretch/>
        </p:blipFill>
        <p:spPr>
          <a:xfrm>
            <a:off x="593852" y="1311231"/>
            <a:ext cx="699342" cy="699342"/>
          </a:xfrm>
          <a:prstGeom prst="rect">
            <a:avLst/>
          </a:prstGeom>
          <a:noFill/>
          <a:ln>
            <a:noFill/>
          </a:ln>
        </p:spPr>
      </p:pic>
      <p:sp>
        <p:nvSpPr>
          <p:cNvPr id="822" name="Google Shape;822;p36"/>
          <p:cNvSpPr/>
          <p:nvPr/>
        </p:nvSpPr>
        <p:spPr>
          <a:xfrm>
            <a:off x="3931195" y="1362576"/>
            <a:ext cx="6935588" cy="1123255"/>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Calibri"/>
                <a:ea typeface="Calibri"/>
                <a:cs typeface="Calibri"/>
                <a:sym typeface="Calibri"/>
              </a:rPr>
              <a:t>A firewall is a network security device. It helps in filtering or blocking incoming and outgoing network traffic based on the organizations policies.</a:t>
            </a:r>
            <a:endParaRPr/>
          </a:p>
        </p:txBody>
      </p:sp>
      <p:grpSp>
        <p:nvGrpSpPr>
          <p:cNvPr id="823" name="Google Shape;823;p36"/>
          <p:cNvGrpSpPr/>
          <p:nvPr/>
        </p:nvGrpSpPr>
        <p:grpSpPr>
          <a:xfrm>
            <a:off x="1675494" y="2860122"/>
            <a:ext cx="8841012" cy="3753978"/>
            <a:chOff x="1649089" y="2883908"/>
            <a:chExt cx="8841012" cy="3753978"/>
          </a:xfrm>
        </p:grpSpPr>
        <p:pic>
          <p:nvPicPr>
            <p:cNvPr id="824" name="Google Shape;824;p36"/>
            <p:cNvPicPr preferRelativeResize="0"/>
            <p:nvPr/>
          </p:nvPicPr>
          <p:blipFill rotWithShape="1">
            <a:blip r:embed="rId4">
              <a:alphaModFix/>
            </a:blip>
            <a:srcRect b="0" l="0" r="0" t="0"/>
            <a:stretch/>
          </p:blipFill>
          <p:spPr>
            <a:xfrm>
              <a:off x="2076045" y="3131022"/>
              <a:ext cx="964729" cy="964729"/>
            </a:xfrm>
            <a:prstGeom prst="rect">
              <a:avLst/>
            </a:prstGeom>
            <a:noFill/>
            <a:ln>
              <a:noFill/>
            </a:ln>
          </p:spPr>
        </p:pic>
        <p:pic>
          <p:nvPicPr>
            <p:cNvPr id="825" name="Google Shape;825;p36"/>
            <p:cNvPicPr preferRelativeResize="0"/>
            <p:nvPr/>
          </p:nvPicPr>
          <p:blipFill rotWithShape="1">
            <a:blip r:embed="rId5">
              <a:alphaModFix/>
            </a:blip>
            <a:srcRect b="0" l="0" r="0" t="0"/>
            <a:stretch/>
          </p:blipFill>
          <p:spPr>
            <a:xfrm>
              <a:off x="8751963" y="3795591"/>
              <a:ext cx="1657636" cy="1657636"/>
            </a:xfrm>
            <a:prstGeom prst="rect">
              <a:avLst/>
            </a:prstGeom>
            <a:noFill/>
            <a:ln>
              <a:noFill/>
            </a:ln>
          </p:spPr>
        </p:pic>
        <p:grpSp>
          <p:nvGrpSpPr>
            <p:cNvPr id="826" name="Google Shape;826;p36"/>
            <p:cNvGrpSpPr/>
            <p:nvPr/>
          </p:nvGrpSpPr>
          <p:grpSpPr>
            <a:xfrm>
              <a:off x="4180837" y="2883908"/>
              <a:ext cx="1256754" cy="3481002"/>
              <a:chOff x="5056581" y="3604017"/>
              <a:chExt cx="1151643" cy="3189864"/>
            </a:xfrm>
          </p:grpSpPr>
          <p:pic>
            <p:nvPicPr>
              <p:cNvPr id="827" name="Google Shape;827;p36"/>
              <p:cNvPicPr preferRelativeResize="0"/>
              <p:nvPr/>
            </p:nvPicPr>
            <p:blipFill rotWithShape="1">
              <a:blip r:embed="rId6">
                <a:alphaModFix/>
              </a:blip>
              <a:srcRect b="0" l="0" r="0" t="0"/>
              <a:stretch/>
            </p:blipFill>
            <p:spPr>
              <a:xfrm>
                <a:off x="5059888" y="4614067"/>
                <a:ext cx="1148336" cy="1148336"/>
              </a:xfrm>
              <a:prstGeom prst="rect">
                <a:avLst/>
              </a:prstGeom>
              <a:noFill/>
              <a:ln>
                <a:noFill/>
              </a:ln>
            </p:spPr>
          </p:pic>
          <p:pic>
            <p:nvPicPr>
              <p:cNvPr id="828" name="Google Shape;828;p36"/>
              <p:cNvPicPr preferRelativeResize="0"/>
              <p:nvPr/>
            </p:nvPicPr>
            <p:blipFill rotWithShape="1">
              <a:blip r:embed="rId7">
                <a:alphaModFix/>
              </a:blip>
              <a:srcRect b="0" l="0" r="0" t="0"/>
              <a:stretch/>
            </p:blipFill>
            <p:spPr>
              <a:xfrm>
                <a:off x="5056581" y="5642860"/>
                <a:ext cx="1151021" cy="1151021"/>
              </a:xfrm>
              <a:prstGeom prst="rect">
                <a:avLst/>
              </a:prstGeom>
              <a:noFill/>
              <a:ln>
                <a:noFill/>
              </a:ln>
            </p:spPr>
          </p:pic>
          <p:pic>
            <p:nvPicPr>
              <p:cNvPr id="829" name="Google Shape;829;p36"/>
              <p:cNvPicPr preferRelativeResize="0"/>
              <p:nvPr/>
            </p:nvPicPr>
            <p:blipFill rotWithShape="1">
              <a:blip r:embed="rId6">
                <a:alphaModFix/>
              </a:blip>
              <a:srcRect b="0" l="0" r="0" t="0"/>
              <a:stretch/>
            </p:blipFill>
            <p:spPr>
              <a:xfrm>
                <a:off x="5059888" y="3604017"/>
                <a:ext cx="1148336" cy="1148336"/>
              </a:xfrm>
              <a:prstGeom prst="rect">
                <a:avLst/>
              </a:prstGeom>
              <a:noFill/>
              <a:ln>
                <a:noFill/>
              </a:ln>
            </p:spPr>
          </p:pic>
        </p:grpSp>
        <p:pic>
          <p:nvPicPr>
            <p:cNvPr id="830" name="Google Shape;830;p36"/>
            <p:cNvPicPr preferRelativeResize="0"/>
            <p:nvPr/>
          </p:nvPicPr>
          <p:blipFill rotWithShape="1">
            <a:blip r:embed="rId4">
              <a:alphaModFix/>
            </a:blip>
            <a:srcRect b="0" l="0" r="0" t="0"/>
            <a:stretch/>
          </p:blipFill>
          <p:spPr>
            <a:xfrm>
              <a:off x="2076045" y="4147148"/>
              <a:ext cx="964729" cy="964729"/>
            </a:xfrm>
            <a:prstGeom prst="rect">
              <a:avLst/>
            </a:prstGeom>
            <a:noFill/>
            <a:ln>
              <a:noFill/>
            </a:ln>
          </p:spPr>
        </p:pic>
        <p:pic>
          <p:nvPicPr>
            <p:cNvPr id="831" name="Google Shape;831;p36"/>
            <p:cNvPicPr preferRelativeResize="0"/>
            <p:nvPr/>
          </p:nvPicPr>
          <p:blipFill rotWithShape="1">
            <a:blip r:embed="rId4">
              <a:alphaModFix/>
            </a:blip>
            <a:srcRect b="0" l="0" r="0" t="0"/>
            <a:stretch/>
          </p:blipFill>
          <p:spPr>
            <a:xfrm>
              <a:off x="2076045" y="5157426"/>
              <a:ext cx="964729" cy="964729"/>
            </a:xfrm>
            <a:prstGeom prst="rect">
              <a:avLst/>
            </a:prstGeom>
            <a:noFill/>
            <a:ln>
              <a:noFill/>
            </a:ln>
          </p:spPr>
        </p:pic>
        <p:grpSp>
          <p:nvGrpSpPr>
            <p:cNvPr id="832" name="Google Shape;832;p36"/>
            <p:cNvGrpSpPr/>
            <p:nvPr/>
          </p:nvGrpSpPr>
          <p:grpSpPr>
            <a:xfrm>
              <a:off x="6607702" y="2984089"/>
              <a:ext cx="856268" cy="3278164"/>
              <a:chOff x="6530796" y="2939905"/>
              <a:chExt cx="964730" cy="3693404"/>
            </a:xfrm>
          </p:grpSpPr>
          <p:pic>
            <p:nvPicPr>
              <p:cNvPr id="833" name="Google Shape;833;p36"/>
              <p:cNvPicPr preferRelativeResize="0"/>
              <p:nvPr/>
            </p:nvPicPr>
            <p:blipFill rotWithShape="1">
              <a:blip r:embed="rId8">
                <a:alphaModFix/>
              </a:blip>
              <a:srcRect b="0" l="0" r="0" t="0"/>
              <a:stretch/>
            </p:blipFill>
            <p:spPr>
              <a:xfrm>
                <a:off x="6530796" y="2939905"/>
                <a:ext cx="964730" cy="964730"/>
              </a:xfrm>
              <a:prstGeom prst="rect">
                <a:avLst/>
              </a:prstGeom>
              <a:noFill/>
              <a:ln>
                <a:noFill/>
              </a:ln>
            </p:spPr>
          </p:pic>
          <p:pic>
            <p:nvPicPr>
              <p:cNvPr id="834" name="Google Shape;834;p36"/>
              <p:cNvPicPr preferRelativeResize="0"/>
              <p:nvPr/>
            </p:nvPicPr>
            <p:blipFill rotWithShape="1">
              <a:blip r:embed="rId9">
                <a:alphaModFix/>
              </a:blip>
              <a:srcRect b="0" l="0" r="0" t="0"/>
              <a:stretch/>
            </p:blipFill>
            <p:spPr>
              <a:xfrm>
                <a:off x="6680920" y="3939387"/>
                <a:ext cx="797296" cy="797296"/>
              </a:xfrm>
              <a:prstGeom prst="rect">
                <a:avLst/>
              </a:prstGeom>
              <a:noFill/>
              <a:ln>
                <a:noFill/>
              </a:ln>
            </p:spPr>
          </p:pic>
          <p:pic>
            <p:nvPicPr>
              <p:cNvPr id="835" name="Google Shape;835;p36"/>
              <p:cNvPicPr preferRelativeResize="0"/>
              <p:nvPr/>
            </p:nvPicPr>
            <p:blipFill rotWithShape="1">
              <a:blip r:embed="rId8">
                <a:alphaModFix/>
              </a:blip>
              <a:srcRect b="0" l="0" r="0" t="0"/>
              <a:stretch/>
            </p:blipFill>
            <p:spPr>
              <a:xfrm>
                <a:off x="6530796" y="4836531"/>
                <a:ext cx="964730" cy="964730"/>
              </a:xfrm>
              <a:prstGeom prst="rect">
                <a:avLst/>
              </a:prstGeom>
              <a:noFill/>
              <a:ln>
                <a:noFill/>
              </a:ln>
            </p:spPr>
          </p:pic>
          <p:pic>
            <p:nvPicPr>
              <p:cNvPr id="836" name="Google Shape;836;p36"/>
              <p:cNvPicPr preferRelativeResize="0"/>
              <p:nvPr/>
            </p:nvPicPr>
            <p:blipFill rotWithShape="1">
              <a:blip r:embed="rId9">
                <a:alphaModFix/>
              </a:blip>
              <a:srcRect b="0" l="0" r="0" t="0"/>
              <a:stretch/>
            </p:blipFill>
            <p:spPr>
              <a:xfrm>
                <a:off x="6680920" y="5836013"/>
                <a:ext cx="797296" cy="797296"/>
              </a:xfrm>
              <a:prstGeom prst="rect">
                <a:avLst/>
              </a:prstGeom>
              <a:noFill/>
              <a:ln>
                <a:noFill/>
              </a:ln>
            </p:spPr>
          </p:pic>
        </p:grpSp>
        <p:cxnSp>
          <p:nvCxnSpPr>
            <p:cNvPr id="837" name="Google Shape;837;p36"/>
            <p:cNvCxnSpPr>
              <a:stCxn id="824" idx="3"/>
              <a:endCxn id="825" idx="1"/>
            </p:cNvCxnSpPr>
            <p:nvPr/>
          </p:nvCxnSpPr>
          <p:spPr>
            <a:xfrm>
              <a:off x="3040774" y="3613387"/>
              <a:ext cx="5711100" cy="1011000"/>
            </a:xfrm>
            <a:prstGeom prst="bentConnector3">
              <a:avLst>
                <a:gd fmla="val 10045" name="adj1"/>
              </a:avLst>
            </a:prstGeom>
            <a:noFill/>
            <a:ln cap="flat" cmpd="sng" w="28575">
              <a:solidFill>
                <a:srgbClr val="00B050"/>
              </a:solidFill>
              <a:prstDash val="solid"/>
              <a:miter lim="800000"/>
              <a:headEnd len="sm" w="sm" type="none"/>
              <a:tailEnd len="med" w="med" type="triangle"/>
            </a:ln>
          </p:spPr>
        </p:cxnSp>
        <p:cxnSp>
          <p:nvCxnSpPr>
            <p:cNvPr id="838" name="Google Shape;838;p36"/>
            <p:cNvCxnSpPr>
              <a:stCxn id="831" idx="3"/>
              <a:endCxn id="825" idx="1"/>
            </p:cNvCxnSpPr>
            <p:nvPr/>
          </p:nvCxnSpPr>
          <p:spPr>
            <a:xfrm flipH="1" rot="10800000">
              <a:off x="3040774" y="4624291"/>
              <a:ext cx="5711100" cy="1015500"/>
            </a:xfrm>
            <a:prstGeom prst="bentConnector3">
              <a:avLst>
                <a:gd fmla="val 10045" name="adj1"/>
              </a:avLst>
            </a:prstGeom>
            <a:noFill/>
            <a:ln cap="flat" cmpd="sng" w="28575">
              <a:solidFill>
                <a:srgbClr val="00B050"/>
              </a:solidFill>
              <a:prstDash val="solid"/>
              <a:miter lim="800000"/>
              <a:headEnd len="sm" w="sm" type="none"/>
              <a:tailEnd len="med" w="med" type="triangle"/>
            </a:ln>
          </p:spPr>
        </p:cxnSp>
        <p:cxnSp>
          <p:nvCxnSpPr>
            <p:cNvPr id="839" name="Google Shape;839;p36"/>
            <p:cNvCxnSpPr>
              <a:stCxn id="830" idx="3"/>
              <a:endCxn id="825" idx="1"/>
            </p:cNvCxnSpPr>
            <p:nvPr/>
          </p:nvCxnSpPr>
          <p:spPr>
            <a:xfrm flipH="1" rot="10800000">
              <a:off x="3040774" y="4624413"/>
              <a:ext cx="5711100" cy="5100"/>
            </a:xfrm>
            <a:prstGeom prst="straightConnector1">
              <a:avLst/>
            </a:prstGeom>
            <a:noFill/>
            <a:ln cap="flat" cmpd="sng" w="28575">
              <a:solidFill>
                <a:srgbClr val="00B050"/>
              </a:solidFill>
              <a:prstDash val="solid"/>
              <a:miter lim="800000"/>
              <a:headEnd len="sm" w="sm" type="none"/>
              <a:tailEnd len="med" w="med" type="triangle"/>
            </a:ln>
          </p:spPr>
        </p:cxnSp>
        <p:sp>
          <p:nvSpPr>
            <p:cNvPr id="840" name="Google Shape;840;p36"/>
            <p:cNvSpPr txBox="1"/>
            <p:nvPr/>
          </p:nvSpPr>
          <p:spPr>
            <a:xfrm>
              <a:off x="1649089" y="6299332"/>
              <a:ext cx="181864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Private Network</a:t>
              </a:r>
              <a:endParaRPr/>
            </a:p>
          </p:txBody>
        </p:sp>
        <p:sp>
          <p:nvSpPr>
            <p:cNvPr id="841" name="Google Shape;841;p36"/>
            <p:cNvSpPr txBox="1"/>
            <p:nvPr/>
          </p:nvSpPr>
          <p:spPr>
            <a:xfrm>
              <a:off x="4197043" y="6299332"/>
              <a:ext cx="112923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Firewall</a:t>
              </a:r>
              <a:endParaRPr/>
            </a:p>
          </p:txBody>
        </p:sp>
        <p:sp>
          <p:nvSpPr>
            <p:cNvPr id="842" name="Google Shape;842;p36"/>
            <p:cNvSpPr txBox="1"/>
            <p:nvPr/>
          </p:nvSpPr>
          <p:spPr>
            <a:xfrm>
              <a:off x="6126516" y="6299332"/>
              <a:ext cx="181864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Attackers</a:t>
              </a:r>
              <a:endParaRPr/>
            </a:p>
          </p:txBody>
        </p:sp>
        <p:sp>
          <p:nvSpPr>
            <p:cNvPr id="843" name="Google Shape;843;p36"/>
            <p:cNvSpPr txBox="1"/>
            <p:nvPr/>
          </p:nvSpPr>
          <p:spPr>
            <a:xfrm>
              <a:off x="8671461" y="5569870"/>
              <a:ext cx="181864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The Internet</a:t>
              </a:r>
              <a:endParaRPr/>
            </a:p>
          </p:txBody>
        </p:sp>
        <p:cxnSp>
          <p:nvCxnSpPr>
            <p:cNvPr id="844" name="Google Shape;844;p36"/>
            <p:cNvCxnSpPr>
              <a:stCxn id="825" idx="0"/>
              <a:endCxn id="833" idx="3"/>
            </p:cNvCxnSpPr>
            <p:nvPr/>
          </p:nvCxnSpPr>
          <p:spPr>
            <a:xfrm rot="10800000">
              <a:off x="7463981" y="3412191"/>
              <a:ext cx="2116800" cy="383400"/>
            </a:xfrm>
            <a:prstGeom prst="straightConnector1">
              <a:avLst/>
            </a:prstGeom>
            <a:noFill/>
            <a:ln cap="flat" cmpd="sng" w="28575">
              <a:solidFill>
                <a:srgbClr val="FF0000"/>
              </a:solidFill>
              <a:prstDash val="solid"/>
              <a:miter lim="800000"/>
              <a:headEnd len="sm" w="sm" type="none"/>
              <a:tailEnd len="med" w="med" type="triangle"/>
            </a:ln>
          </p:spPr>
        </p:cxnSp>
        <p:cxnSp>
          <p:nvCxnSpPr>
            <p:cNvPr id="845" name="Google Shape;845;p36"/>
            <p:cNvCxnSpPr>
              <a:stCxn id="825" idx="0"/>
              <a:endCxn id="834" idx="3"/>
            </p:cNvCxnSpPr>
            <p:nvPr/>
          </p:nvCxnSpPr>
          <p:spPr>
            <a:xfrm flipH="1">
              <a:off x="7448681" y="3795591"/>
              <a:ext cx="2132100" cy="429300"/>
            </a:xfrm>
            <a:prstGeom prst="straightConnector1">
              <a:avLst/>
            </a:prstGeom>
            <a:noFill/>
            <a:ln cap="flat" cmpd="sng" w="28575">
              <a:solidFill>
                <a:srgbClr val="FF0000"/>
              </a:solidFill>
              <a:prstDash val="solid"/>
              <a:miter lim="800000"/>
              <a:headEnd len="sm" w="sm" type="none"/>
              <a:tailEnd len="med" w="med" type="triangle"/>
            </a:ln>
          </p:spPr>
        </p:cxnSp>
        <p:cxnSp>
          <p:nvCxnSpPr>
            <p:cNvPr id="846" name="Google Shape;846;p36"/>
            <p:cNvCxnSpPr>
              <a:stCxn id="825" idx="2"/>
              <a:endCxn id="836" idx="3"/>
            </p:cNvCxnSpPr>
            <p:nvPr/>
          </p:nvCxnSpPr>
          <p:spPr>
            <a:xfrm flipH="1">
              <a:off x="7448681" y="5453227"/>
              <a:ext cx="2132100" cy="455100"/>
            </a:xfrm>
            <a:prstGeom prst="straightConnector1">
              <a:avLst/>
            </a:prstGeom>
            <a:noFill/>
            <a:ln cap="flat" cmpd="sng" w="28575">
              <a:solidFill>
                <a:srgbClr val="FF0000"/>
              </a:solidFill>
              <a:prstDash val="solid"/>
              <a:miter lim="800000"/>
              <a:headEnd len="sm" w="sm" type="none"/>
              <a:tailEnd len="med" w="med" type="triangle"/>
            </a:ln>
          </p:spPr>
        </p:cxnSp>
        <p:cxnSp>
          <p:nvCxnSpPr>
            <p:cNvPr id="847" name="Google Shape;847;p36"/>
            <p:cNvCxnSpPr>
              <a:stCxn id="825" idx="2"/>
              <a:endCxn id="835" idx="3"/>
            </p:cNvCxnSpPr>
            <p:nvPr/>
          </p:nvCxnSpPr>
          <p:spPr>
            <a:xfrm rot="10800000">
              <a:off x="7463981" y="5095627"/>
              <a:ext cx="2116800" cy="357600"/>
            </a:xfrm>
            <a:prstGeom prst="straightConnector1">
              <a:avLst/>
            </a:prstGeom>
            <a:noFill/>
            <a:ln cap="flat" cmpd="sng" w="28575">
              <a:solidFill>
                <a:srgbClr val="FF0000"/>
              </a:solidFill>
              <a:prstDash val="solid"/>
              <a:miter lim="800000"/>
              <a:headEnd len="sm" w="sm" type="none"/>
              <a:tailEnd len="med" w="med" type="triangle"/>
            </a:ln>
          </p:spPr>
        </p:cxnSp>
        <p:cxnSp>
          <p:nvCxnSpPr>
            <p:cNvPr id="848" name="Google Shape;848;p36"/>
            <p:cNvCxnSpPr>
              <a:stCxn id="833" idx="1"/>
            </p:cNvCxnSpPr>
            <p:nvPr/>
          </p:nvCxnSpPr>
          <p:spPr>
            <a:xfrm rot="10800000">
              <a:off x="5436802" y="3391523"/>
              <a:ext cx="1170900" cy="20700"/>
            </a:xfrm>
            <a:prstGeom prst="straightConnector1">
              <a:avLst/>
            </a:prstGeom>
            <a:noFill/>
            <a:ln cap="flat" cmpd="sng" w="28575">
              <a:solidFill>
                <a:srgbClr val="FF0000"/>
              </a:solidFill>
              <a:prstDash val="solid"/>
              <a:miter lim="800000"/>
              <a:headEnd len="sm" w="sm" type="none"/>
              <a:tailEnd len="med" w="med" type="triangle"/>
            </a:ln>
          </p:spPr>
        </p:cxnSp>
        <p:cxnSp>
          <p:nvCxnSpPr>
            <p:cNvPr id="849" name="Google Shape;849;p36"/>
            <p:cNvCxnSpPr>
              <a:stCxn id="834" idx="1"/>
            </p:cNvCxnSpPr>
            <p:nvPr/>
          </p:nvCxnSpPr>
          <p:spPr>
            <a:xfrm rot="10800000">
              <a:off x="5430848" y="4213031"/>
              <a:ext cx="1310100" cy="12000"/>
            </a:xfrm>
            <a:prstGeom prst="straightConnector1">
              <a:avLst/>
            </a:prstGeom>
            <a:noFill/>
            <a:ln cap="flat" cmpd="sng" w="28575">
              <a:solidFill>
                <a:srgbClr val="FF0000"/>
              </a:solidFill>
              <a:prstDash val="solid"/>
              <a:miter lim="800000"/>
              <a:headEnd len="sm" w="sm" type="none"/>
              <a:tailEnd len="med" w="med" type="triangle"/>
            </a:ln>
          </p:spPr>
        </p:cxnSp>
        <p:cxnSp>
          <p:nvCxnSpPr>
            <p:cNvPr id="850" name="Google Shape;850;p36"/>
            <p:cNvCxnSpPr>
              <a:stCxn id="835" idx="1"/>
            </p:cNvCxnSpPr>
            <p:nvPr/>
          </p:nvCxnSpPr>
          <p:spPr>
            <a:xfrm rot="10800000">
              <a:off x="5436802" y="5065316"/>
              <a:ext cx="1170900" cy="30300"/>
            </a:xfrm>
            <a:prstGeom prst="straightConnector1">
              <a:avLst/>
            </a:prstGeom>
            <a:noFill/>
            <a:ln cap="flat" cmpd="sng" w="28575">
              <a:solidFill>
                <a:srgbClr val="FF0000"/>
              </a:solidFill>
              <a:prstDash val="solid"/>
              <a:miter lim="800000"/>
              <a:headEnd len="sm" w="sm" type="none"/>
              <a:tailEnd len="med" w="med" type="triangle"/>
            </a:ln>
          </p:spPr>
        </p:cxnSp>
        <p:cxnSp>
          <p:nvCxnSpPr>
            <p:cNvPr id="851" name="Google Shape;851;p36"/>
            <p:cNvCxnSpPr>
              <a:stCxn id="836" idx="1"/>
            </p:cNvCxnSpPr>
            <p:nvPr/>
          </p:nvCxnSpPr>
          <p:spPr>
            <a:xfrm rot="10800000">
              <a:off x="5430848" y="5886524"/>
              <a:ext cx="1310100" cy="21900"/>
            </a:xfrm>
            <a:prstGeom prst="straightConnector1">
              <a:avLst/>
            </a:prstGeom>
            <a:noFill/>
            <a:ln cap="flat" cmpd="sng" w="28575">
              <a:solidFill>
                <a:srgbClr val="FF0000"/>
              </a:solidFill>
              <a:prstDash val="solid"/>
              <a:miter lim="800000"/>
              <a:headEnd len="sm" w="sm" type="none"/>
              <a:tailEnd len="med" w="med" type="triangle"/>
            </a:ln>
          </p:spPr>
        </p:cxn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37"/>
          <p:cNvSpPr txBox="1"/>
          <p:nvPr>
            <p:ph type="title"/>
          </p:nvPr>
        </p:nvSpPr>
        <p:spPr>
          <a:xfrm>
            <a:off x="1143000" y="334192"/>
            <a:ext cx="74676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entury Gothic"/>
              <a:buNone/>
            </a:pPr>
            <a:r>
              <a:rPr lang="en-US" sz="3200">
                <a:latin typeface="Century Gothic"/>
                <a:ea typeface="Century Gothic"/>
                <a:cs typeface="Century Gothic"/>
                <a:sym typeface="Century Gothic"/>
              </a:rPr>
              <a:t>Avoid Hacker Tricks</a:t>
            </a:r>
            <a:endParaRPr sz="3200">
              <a:latin typeface="Century Gothic"/>
              <a:ea typeface="Century Gothic"/>
              <a:cs typeface="Century Gothic"/>
              <a:sym typeface="Century Gothic"/>
            </a:endParaRPr>
          </a:p>
        </p:txBody>
      </p:sp>
      <p:sp>
        <p:nvSpPr>
          <p:cNvPr id="857" name="Google Shape;857;p37"/>
          <p:cNvSpPr txBox="1"/>
          <p:nvPr>
            <p:ph idx="4294967295" type="body"/>
          </p:nvPr>
        </p:nvSpPr>
        <p:spPr>
          <a:xfrm>
            <a:off x="990600" y="1371601"/>
            <a:ext cx="7620000" cy="4495800"/>
          </a:xfrm>
          <a:prstGeom prst="rect">
            <a:avLst/>
          </a:prstGeom>
          <a:noFill/>
          <a:ln>
            <a:noFill/>
          </a:ln>
        </p:spPr>
        <p:txBody>
          <a:bodyPr anchorCtr="0" anchor="t" bIns="45700" lIns="91425" spcFirstLastPara="1" rIns="91425" wrap="square" tIns="45700">
            <a:normAutofit fontScale="92500" lnSpcReduction="20000"/>
          </a:bodyPr>
          <a:lstStyle/>
          <a:p>
            <a:pPr indent="-384047" lvl="0" marL="420624" rtl="0" algn="l">
              <a:lnSpc>
                <a:spcPct val="90000"/>
              </a:lnSpc>
              <a:spcBef>
                <a:spcPts val="0"/>
              </a:spcBef>
              <a:spcAft>
                <a:spcPts val="0"/>
              </a:spcAft>
              <a:buClr>
                <a:schemeClr val="dk1"/>
              </a:buClr>
              <a:buSzPct val="100000"/>
              <a:buFont typeface="Noto Sans Symbols"/>
              <a:buChar char="⦿"/>
            </a:pPr>
            <a:r>
              <a:rPr lang="en-US"/>
              <a:t>Be sure to have a good firewall or pop-up blocker installed. </a:t>
            </a:r>
            <a:endParaRPr/>
          </a:p>
          <a:p>
            <a:pPr indent="-384047" lvl="0" marL="420624" rtl="0" algn="l">
              <a:lnSpc>
                <a:spcPct val="90000"/>
              </a:lnSpc>
              <a:spcBef>
                <a:spcPts val="1000"/>
              </a:spcBef>
              <a:spcAft>
                <a:spcPts val="0"/>
              </a:spcAft>
              <a:buClr>
                <a:schemeClr val="dk1"/>
              </a:buClr>
              <a:buSzPct val="100000"/>
              <a:buFont typeface="Noto Sans Symbols"/>
              <a:buChar char="⦿"/>
            </a:pPr>
            <a:r>
              <a:rPr lang="en-US"/>
              <a:t>Pop-up blockers do not always block ALL pop-ups so always close a pop-up window using the ‘X’ in the upper corner. </a:t>
            </a:r>
            <a:endParaRPr/>
          </a:p>
          <a:p>
            <a:pPr indent="-384047" lvl="0" marL="420624" rtl="0" algn="l">
              <a:lnSpc>
                <a:spcPct val="90000"/>
              </a:lnSpc>
              <a:spcBef>
                <a:spcPts val="1000"/>
              </a:spcBef>
              <a:spcAft>
                <a:spcPts val="0"/>
              </a:spcAft>
              <a:buClr>
                <a:schemeClr val="dk1"/>
              </a:buClr>
              <a:buSzPct val="100000"/>
              <a:buFont typeface="Noto Sans Symbols"/>
              <a:buChar char="⦿"/>
            </a:pPr>
            <a:r>
              <a:rPr lang="en-US"/>
              <a:t>Never click “yes,” “accept” or even “cancel.”</a:t>
            </a:r>
            <a:endParaRPr/>
          </a:p>
          <a:p>
            <a:pPr indent="-219582" lvl="0" marL="420624" rtl="0" algn="l">
              <a:lnSpc>
                <a:spcPct val="90000"/>
              </a:lnSpc>
              <a:spcBef>
                <a:spcPts val="1000"/>
              </a:spcBef>
              <a:spcAft>
                <a:spcPts val="0"/>
              </a:spcAft>
              <a:buClr>
                <a:schemeClr val="dk1"/>
              </a:buClr>
              <a:buSzPct val="100000"/>
              <a:buFont typeface="Noto Sans Symbols"/>
              <a:buNone/>
            </a:pPr>
            <a:r>
              <a:t/>
            </a:r>
            <a:endParaRPr/>
          </a:p>
          <a:p>
            <a:pPr indent="-219582" lvl="0" marL="420624" rtl="0" algn="l">
              <a:lnSpc>
                <a:spcPct val="90000"/>
              </a:lnSpc>
              <a:spcBef>
                <a:spcPts val="1000"/>
              </a:spcBef>
              <a:spcAft>
                <a:spcPts val="0"/>
              </a:spcAft>
              <a:buClr>
                <a:schemeClr val="dk1"/>
              </a:buClr>
              <a:buSzPct val="100000"/>
              <a:buFont typeface="Noto Sans Symbols"/>
              <a:buNone/>
            </a:pPr>
            <a:r>
              <a:t/>
            </a:r>
            <a:endParaRPr/>
          </a:p>
          <a:p>
            <a:pPr indent="0" lvl="0" marL="36576" rtl="0" algn="l">
              <a:lnSpc>
                <a:spcPct val="90000"/>
              </a:lnSpc>
              <a:spcBef>
                <a:spcPts val="1000"/>
              </a:spcBef>
              <a:spcAft>
                <a:spcPts val="0"/>
              </a:spcAft>
              <a:buClr>
                <a:schemeClr val="dk1"/>
              </a:buClr>
              <a:buSzPct val="100000"/>
              <a:buNone/>
            </a:pPr>
            <a:r>
              <a:t/>
            </a:r>
            <a:endParaRPr/>
          </a:p>
          <a:p>
            <a:pPr indent="0" lvl="0" marL="36576" rtl="0" algn="l">
              <a:lnSpc>
                <a:spcPct val="90000"/>
              </a:lnSpc>
              <a:spcBef>
                <a:spcPts val="1000"/>
              </a:spcBef>
              <a:spcAft>
                <a:spcPts val="0"/>
              </a:spcAft>
              <a:buClr>
                <a:schemeClr val="dk1"/>
              </a:buClr>
              <a:buSzPct val="100000"/>
              <a:buNone/>
            </a:pPr>
            <a:r>
              <a:t/>
            </a:r>
            <a:endParaRPr/>
          </a:p>
          <a:p>
            <a:pPr indent="-384047" lvl="0" marL="420624" rtl="0" algn="l">
              <a:lnSpc>
                <a:spcPct val="90000"/>
              </a:lnSpc>
              <a:spcBef>
                <a:spcPts val="1000"/>
              </a:spcBef>
              <a:spcAft>
                <a:spcPts val="0"/>
              </a:spcAft>
              <a:buClr>
                <a:schemeClr val="dk1"/>
              </a:buClr>
              <a:buSzPct val="100000"/>
              <a:buFont typeface="Noto Sans Symbols"/>
              <a:buChar char="⦿"/>
            </a:pPr>
            <a:r>
              <a:rPr lang="en-US"/>
              <a:t>Infected USB drives are often left unattended by hackers in public places.</a:t>
            </a:r>
            <a:endParaRPr/>
          </a:p>
        </p:txBody>
      </p:sp>
      <p:grpSp>
        <p:nvGrpSpPr>
          <p:cNvPr id="858" name="Google Shape;858;p37"/>
          <p:cNvGrpSpPr/>
          <p:nvPr/>
        </p:nvGrpSpPr>
        <p:grpSpPr>
          <a:xfrm>
            <a:off x="5157652" y="3287486"/>
            <a:ext cx="3352800" cy="1476375"/>
            <a:chOff x="4114800" y="3457575"/>
            <a:chExt cx="3762375" cy="1704975"/>
          </a:xfrm>
        </p:grpSpPr>
        <p:pic>
          <p:nvPicPr>
            <p:cNvPr descr="MSDN arrow illuminated" id="859" name="Google Shape;859;p37"/>
            <p:cNvPicPr preferRelativeResize="0"/>
            <p:nvPr/>
          </p:nvPicPr>
          <p:blipFill rotWithShape="1">
            <a:blip r:embed="rId3">
              <a:alphaModFix/>
            </a:blip>
            <a:srcRect b="0" l="0" r="0" t="0"/>
            <a:stretch/>
          </p:blipFill>
          <p:spPr>
            <a:xfrm>
              <a:off x="6657975" y="3457575"/>
              <a:ext cx="1219200" cy="488950"/>
            </a:xfrm>
            <a:prstGeom prst="rect">
              <a:avLst/>
            </a:prstGeom>
            <a:noFill/>
            <a:ln>
              <a:noFill/>
            </a:ln>
          </p:spPr>
        </p:pic>
        <p:pic>
          <p:nvPicPr>
            <p:cNvPr descr="message" id="860" name="Google Shape;860;p37"/>
            <p:cNvPicPr preferRelativeResize="0"/>
            <p:nvPr/>
          </p:nvPicPr>
          <p:blipFill rotWithShape="1">
            <a:blip r:embed="rId4">
              <a:alphaModFix/>
            </a:blip>
            <a:srcRect b="0" l="0" r="0" t="0"/>
            <a:stretch/>
          </p:blipFill>
          <p:spPr>
            <a:xfrm>
              <a:off x="4114800" y="3962400"/>
              <a:ext cx="2533650" cy="12001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38"/>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How to secure your Computer?</a:t>
            </a:r>
            <a:endParaRPr/>
          </a:p>
        </p:txBody>
      </p:sp>
      <p:sp>
        <p:nvSpPr>
          <p:cNvPr id="866" name="Google Shape;866;p38"/>
          <p:cNvSpPr/>
          <p:nvPr/>
        </p:nvSpPr>
        <p:spPr>
          <a:xfrm>
            <a:off x="593852" y="1386418"/>
            <a:ext cx="1979461" cy="687458"/>
          </a:xfrm>
          <a:custGeom>
            <a:rect b="b" l="l" r="r" t="t"/>
            <a:pathLst>
              <a:path extrusionOk="0" h="754063" w="2171243">
                <a:moveTo>
                  <a:pt x="386545" y="0"/>
                </a:moveTo>
                <a:lnTo>
                  <a:pt x="2171243" y="0"/>
                </a:lnTo>
                <a:lnTo>
                  <a:pt x="2171243" y="516210"/>
                </a:lnTo>
                <a:lnTo>
                  <a:pt x="2171243" y="528916"/>
                </a:lnTo>
                <a:lnTo>
                  <a:pt x="2167365" y="552344"/>
                </a:lnTo>
                <a:lnTo>
                  <a:pt x="2154437" y="587288"/>
                </a:lnTo>
                <a:lnTo>
                  <a:pt x="2125349" y="630173"/>
                </a:lnTo>
                <a:lnTo>
                  <a:pt x="2083333" y="667499"/>
                </a:lnTo>
                <a:lnTo>
                  <a:pt x="2031622" y="700060"/>
                </a:lnTo>
                <a:lnTo>
                  <a:pt x="1969568" y="725870"/>
                </a:lnTo>
                <a:lnTo>
                  <a:pt x="1899757" y="743739"/>
                </a:lnTo>
                <a:lnTo>
                  <a:pt x="1843520" y="751681"/>
                </a:lnTo>
                <a:lnTo>
                  <a:pt x="1804090" y="754063"/>
                </a:lnTo>
                <a:lnTo>
                  <a:pt x="1784052" y="754063"/>
                </a:lnTo>
                <a:lnTo>
                  <a:pt x="0" y="754063"/>
                </a:lnTo>
                <a:lnTo>
                  <a:pt x="0" y="237854"/>
                </a:lnTo>
                <a:lnTo>
                  <a:pt x="0" y="225941"/>
                </a:lnTo>
                <a:lnTo>
                  <a:pt x="3878" y="201719"/>
                </a:lnTo>
                <a:lnTo>
                  <a:pt x="16160" y="167570"/>
                </a:lnTo>
                <a:lnTo>
                  <a:pt x="45894" y="124685"/>
                </a:lnTo>
                <a:lnTo>
                  <a:pt x="87910" y="86564"/>
                </a:lnTo>
                <a:lnTo>
                  <a:pt x="139621" y="54004"/>
                </a:lnTo>
                <a:lnTo>
                  <a:pt x="201675" y="28590"/>
                </a:lnTo>
                <a:lnTo>
                  <a:pt x="271486" y="10324"/>
                </a:lnTo>
                <a:lnTo>
                  <a:pt x="328369" y="2780"/>
                </a:lnTo>
                <a:lnTo>
                  <a:pt x="366506" y="794"/>
                </a:ln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Say NO to phishing</a:t>
            </a:r>
            <a:endParaRPr b="1" sz="2000">
              <a:solidFill>
                <a:schemeClr val="dk1"/>
              </a:solidFill>
              <a:latin typeface="Calibri"/>
              <a:ea typeface="Calibri"/>
              <a:cs typeface="Calibri"/>
              <a:sym typeface="Calibri"/>
            </a:endParaRPr>
          </a:p>
        </p:txBody>
      </p:sp>
      <p:pic>
        <p:nvPicPr>
          <p:cNvPr id="867" name="Google Shape;867;p38"/>
          <p:cNvPicPr preferRelativeResize="0"/>
          <p:nvPr/>
        </p:nvPicPr>
        <p:blipFill rotWithShape="1">
          <a:blip r:embed="rId3">
            <a:alphaModFix/>
          </a:blip>
          <a:srcRect b="0" l="0" r="0" t="0"/>
          <a:stretch/>
        </p:blipFill>
        <p:spPr>
          <a:xfrm>
            <a:off x="2509545" y="1269759"/>
            <a:ext cx="860217" cy="860217"/>
          </a:xfrm>
          <a:prstGeom prst="rect">
            <a:avLst/>
          </a:prstGeom>
          <a:noFill/>
          <a:ln>
            <a:noFill/>
          </a:ln>
        </p:spPr>
      </p:pic>
      <p:sp>
        <p:nvSpPr>
          <p:cNvPr id="868" name="Google Shape;868;p38"/>
          <p:cNvSpPr/>
          <p:nvPr/>
        </p:nvSpPr>
        <p:spPr>
          <a:xfrm>
            <a:off x="3931195" y="1362576"/>
            <a:ext cx="6935588" cy="1123255"/>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Calibri"/>
                <a:ea typeface="Calibri"/>
                <a:cs typeface="Calibri"/>
                <a:sym typeface="Calibri"/>
              </a:rPr>
              <a:t>This is the most common way to get credentials from any user. It is important to have awareness about this attack to protect yourself and your organization.</a:t>
            </a:r>
            <a:endParaRPr/>
          </a:p>
        </p:txBody>
      </p:sp>
      <p:sp>
        <p:nvSpPr>
          <p:cNvPr id="869" name="Google Shape;869;p38"/>
          <p:cNvSpPr/>
          <p:nvPr/>
        </p:nvSpPr>
        <p:spPr>
          <a:xfrm>
            <a:off x="2804769" y="2558889"/>
            <a:ext cx="3279710" cy="3921146"/>
          </a:xfrm>
          <a:custGeom>
            <a:rect b="b" l="l" r="r" t="t"/>
            <a:pathLst>
              <a:path extrusionOk="0" h="1708" w="1445">
                <a:moveTo>
                  <a:pt x="1445" y="1657"/>
                </a:moveTo>
                <a:cubicBezTo>
                  <a:pt x="1445" y="1685"/>
                  <a:pt x="1422" y="1708"/>
                  <a:pt x="1393" y="1708"/>
                </a:cubicBezTo>
                <a:cubicBezTo>
                  <a:pt x="52" y="1708"/>
                  <a:pt x="52" y="1708"/>
                  <a:pt x="52" y="1708"/>
                </a:cubicBezTo>
                <a:cubicBezTo>
                  <a:pt x="23" y="1708"/>
                  <a:pt x="0" y="1685"/>
                  <a:pt x="0" y="1657"/>
                </a:cubicBezTo>
                <a:cubicBezTo>
                  <a:pt x="0" y="52"/>
                  <a:pt x="0" y="52"/>
                  <a:pt x="0" y="52"/>
                </a:cubicBezTo>
                <a:cubicBezTo>
                  <a:pt x="0" y="23"/>
                  <a:pt x="23" y="0"/>
                  <a:pt x="52" y="0"/>
                </a:cubicBezTo>
                <a:cubicBezTo>
                  <a:pt x="1393" y="0"/>
                  <a:pt x="1393" y="0"/>
                  <a:pt x="1393" y="0"/>
                </a:cubicBezTo>
                <a:cubicBezTo>
                  <a:pt x="1422" y="0"/>
                  <a:pt x="1445" y="23"/>
                  <a:pt x="1445" y="52"/>
                </a:cubicBezTo>
                <a:lnTo>
                  <a:pt x="1445" y="1657"/>
                </a:lnTo>
                <a:close/>
              </a:path>
            </a:pathLst>
          </a:custGeom>
          <a:solidFill>
            <a:srgbClr val="5A240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70" name="Google Shape;870;p38"/>
          <p:cNvSpPr/>
          <p:nvPr/>
        </p:nvSpPr>
        <p:spPr>
          <a:xfrm>
            <a:off x="6107521" y="2558889"/>
            <a:ext cx="3279710" cy="3921146"/>
          </a:xfrm>
          <a:custGeom>
            <a:rect b="b" l="l" r="r" t="t"/>
            <a:pathLst>
              <a:path extrusionOk="0" h="1708" w="1445">
                <a:moveTo>
                  <a:pt x="1445" y="1657"/>
                </a:moveTo>
                <a:cubicBezTo>
                  <a:pt x="1445" y="1685"/>
                  <a:pt x="1422" y="1708"/>
                  <a:pt x="1393" y="1708"/>
                </a:cubicBezTo>
                <a:cubicBezTo>
                  <a:pt x="52" y="1708"/>
                  <a:pt x="52" y="1708"/>
                  <a:pt x="52" y="1708"/>
                </a:cubicBezTo>
                <a:cubicBezTo>
                  <a:pt x="23" y="1708"/>
                  <a:pt x="0" y="1685"/>
                  <a:pt x="0" y="1657"/>
                </a:cubicBezTo>
                <a:cubicBezTo>
                  <a:pt x="0" y="52"/>
                  <a:pt x="0" y="52"/>
                  <a:pt x="0" y="52"/>
                </a:cubicBezTo>
                <a:cubicBezTo>
                  <a:pt x="0" y="23"/>
                  <a:pt x="23" y="0"/>
                  <a:pt x="52" y="0"/>
                </a:cubicBezTo>
                <a:cubicBezTo>
                  <a:pt x="1393" y="0"/>
                  <a:pt x="1393" y="0"/>
                  <a:pt x="1393" y="0"/>
                </a:cubicBezTo>
                <a:cubicBezTo>
                  <a:pt x="1422" y="0"/>
                  <a:pt x="1445" y="23"/>
                  <a:pt x="1445" y="52"/>
                </a:cubicBezTo>
                <a:lnTo>
                  <a:pt x="1445" y="1657"/>
                </a:lnTo>
                <a:close/>
              </a:path>
            </a:pathLst>
          </a:custGeom>
          <a:solidFill>
            <a:srgbClr val="5A240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grpSp>
        <p:nvGrpSpPr>
          <p:cNvPr id="871" name="Google Shape;871;p38"/>
          <p:cNvGrpSpPr/>
          <p:nvPr/>
        </p:nvGrpSpPr>
        <p:grpSpPr>
          <a:xfrm>
            <a:off x="5837453" y="3137124"/>
            <a:ext cx="517095" cy="2839939"/>
            <a:chOff x="7700500" y="2538634"/>
            <a:chExt cx="855000" cy="4647357"/>
          </a:xfrm>
        </p:grpSpPr>
        <p:pic>
          <p:nvPicPr>
            <p:cNvPr id="872" name="Google Shape;872;p38"/>
            <p:cNvPicPr preferRelativeResize="0"/>
            <p:nvPr/>
          </p:nvPicPr>
          <p:blipFill rotWithShape="1">
            <a:blip r:embed="rId4">
              <a:alphaModFix/>
            </a:blip>
            <a:srcRect b="0" l="0" r="0" t="0"/>
            <a:stretch/>
          </p:blipFill>
          <p:spPr>
            <a:xfrm>
              <a:off x="7700500" y="2538634"/>
              <a:ext cx="855000" cy="146250"/>
            </a:xfrm>
            <a:prstGeom prst="rect">
              <a:avLst/>
            </a:prstGeom>
            <a:noFill/>
            <a:ln>
              <a:noFill/>
            </a:ln>
          </p:spPr>
        </p:pic>
        <p:pic>
          <p:nvPicPr>
            <p:cNvPr id="873" name="Google Shape;873;p38"/>
            <p:cNvPicPr preferRelativeResize="0"/>
            <p:nvPr/>
          </p:nvPicPr>
          <p:blipFill rotWithShape="1">
            <a:blip r:embed="rId4">
              <a:alphaModFix/>
            </a:blip>
            <a:srcRect b="0" l="0" r="0" t="0"/>
            <a:stretch/>
          </p:blipFill>
          <p:spPr>
            <a:xfrm>
              <a:off x="7700500" y="2884873"/>
              <a:ext cx="855000" cy="146250"/>
            </a:xfrm>
            <a:prstGeom prst="rect">
              <a:avLst/>
            </a:prstGeom>
            <a:noFill/>
            <a:ln>
              <a:noFill/>
            </a:ln>
          </p:spPr>
        </p:pic>
        <p:pic>
          <p:nvPicPr>
            <p:cNvPr id="874" name="Google Shape;874;p38"/>
            <p:cNvPicPr preferRelativeResize="0"/>
            <p:nvPr/>
          </p:nvPicPr>
          <p:blipFill rotWithShape="1">
            <a:blip r:embed="rId4">
              <a:alphaModFix/>
            </a:blip>
            <a:srcRect b="0" l="0" r="0" t="0"/>
            <a:stretch/>
          </p:blipFill>
          <p:spPr>
            <a:xfrm>
              <a:off x="7700500" y="3231112"/>
              <a:ext cx="855000" cy="146250"/>
            </a:xfrm>
            <a:prstGeom prst="rect">
              <a:avLst/>
            </a:prstGeom>
            <a:noFill/>
            <a:ln>
              <a:noFill/>
            </a:ln>
          </p:spPr>
        </p:pic>
        <p:pic>
          <p:nvPicPr>
            <p:cNvPr id="875" name="Google Shape;875;p38"/>
            <p:cNvPicPr preferRelativeResize="0"/>
            <p:nvPr/>
          </p:nvPicPr>
          <p:blipFill rotWithShape="1">
            <a:blip r:embed="rId4">
              <a:alphaModFix/>
            </a:blip>
            <a:srcRect b="0" l="0" r="0" t="0"/>
            <a:stretch/>
          </p:blipFill>
          <p:spPr>
            <a:xfrm>
              <a:off x="7700500" y="3577351"/>
              <a:ext cx="855000" cy="146250"/>
            </a:xfrm>
            <a:prstGeom prst="rect">
              <a:avLst/>
            </a:prstGeom>
            <a:noFill/>
            <a:ln>
              <a:noFill/>
            </a:ln>
          </p:spPr>
        </p:pic>
        <p:pic>
          <p:nvPicPr>
            <p:cNvPr id="876" name="Google Shape;876;p38"/>
            <p:cNvPicPr preferRelativeResize="0"/>
            <p:nvPr/>
          </p:nvPicPr>
          <p:blipFill rotWithShape="1">
            <a:blip r:embed="rId4">
              <a:alphaModFix/>
            </a:blip>
            <a:srcRect b="0" l="0" r="0" t="0"/>
            <a:stretch/>
          </p:blipFill>
          <p:spPr>
            <a:xfrm>
              <a:off x="7700500" y="3923590"/>
              <a:ext cx="855000" cy="146250"/>
            </a:xfrm>
            <a:prstGeom prst="rect">
              <a:avLst/>
            </a:prstGeom>
            <a:noFill/>
            <a:ln>
              <a:noFill/>
            </a:ln>
          </p:spPr>
        </p:pic>
        <p:pic>
          <p:nvPicPr>
            <p:cNvPr id="877" name="Google Shape;877;p38"/>
            <p:cNvPicPr preferRelativeResize="0"/>
            <p:nvPr/>
          </p:nvPicPr>
          <p:blipFill rotWithShape="1">
            <a:blip r:embed="rId4">
              <a:alphaModFix/>
            </a:blip>
            <a:srcRect b="0" l="0" r="0" t="0"/>
            <a:stretch/>
          </p:blipFill>
          <p:spPr>
            <a:xfrm>
              <a:off x="7700500" y="4269829"/>
              <a:ext cx="855000" cy="146250"/>
            </a:xfrm>
            <a:prstGeom prst="rect">
              <a:avLst/>
            </a:prstGeom>
            <a:noFill/>
            <a:ln>
              <a:noFill/>
            </a:ln>
          </p:spPr>
        </p:pic>
        <p:pic>
          <p:nvPicPr>
            <p:cNvPr id="878" name="Google Shape;878;p38"/>
            <p:cNvPicPr preferRelativeResize="0"/>
            <p:nvPr/>
          </p:nvPicPr>
          <p:blipFill rotWithShape="1">
            <a:blip r:embed="rId4">
              <a:alphaModFix/>
            </a:blip>
            <a:srcRect b="0" l="0" r="0" t="0"/>
            <a:stretch/>
          </p:blipFill>
          <p:spPr>
            <a:xfrm>
              <a:off x="7700500" y="4616068"/>
              <a:ext cx="855000" cy="146250"/>
            </a:xfrm>
            <a:prstGeom prst="rect">
              <a:avLst/>
            </a:prstGeom>
            <a:noFill/>
            <a:ln>
              <a:noFill/>
            </a:ln>
          </p:spPr>
        </p:pic>
        <p:pic>
          <p:nvPicPr>
            <p:cNvPr id="879" name="Google Shape;879;p38"/>
            <p:cNvPicPr preferRelativeResize="0"/>
            <p:nvPr/>
          </p:nvPicPr>
          <p:blipFill rotWithShape="1">
            <a:blip r:embed="rId4">
              <a:alphaModFix/>
            </a:blip>
            <a:srcRect b="0" l="0" r="0" t="0"/>
            <a:stretch/>
          </p:blipFill>
          <p:spPr>
            <a:xfrm>
              <a:off x="7700500" y="4962307"/>
              <a:ext cx="855000" cy="146250"/>
            </a:xfrm>
            <a:prstGeom prst="rect">
              <a:avLst/>
            </a:prstGeom>
            <a:noFill/>
            <a:ln>
              <a:noFill/>
            </a:ln>
          </p:spPr>
        </p:pic>
        <p:pic>
          <p:nvPicPr>
            <p:cNvPr id="880" name="Google Shape;880;p38"/>
            <p:cNvPicPr preferRelativeResize="0"/>
            <p:nvPr/>
          </p:nvPicPr>
          <p:blipFill rotWithShape="1">
            <a:blip r:embed="rId4">
              <a:alphaModFix/>
            </a:blip>
            <a:srcRect b="0" l="0" r="0" t="0"/>
            <a:stretch/>
          </p:blipFill>
          <p:spPr>
            <a:xfrm>
              <a:off x="7700500" y="5308546"/>
              <a:ext cx="855000" cy="146250"/>
            </a:xfrm>
            <a:prstGeom prst="rect">
              <a:avLst/>
            </a:prstGeom>
            <a:noFill/>
            <a:ln>
              <a:noFill/>
            </a:ln>
          </p:spPr>
        </p:pic>
        <p:pic>
          <p:nvPicPr>
            <p:cNvPr id="881" name="Google Shape;881;p38"/>
            <p:cNvPicPr preferRelativeResize="0"/>
            <p:nvPr/>
          </p:nvPicPr>
          <p:blipFill rotWithShape="1">
            <a:blip r:embed="rId4">
              <a:alphaModFix/>
            </a:blip>
            <a:srcRect b="0" l="0" r="0" t="0"/>
            <a:stretch/>
          </p:blipFill>
          <p:spPr>
            <a:xfrm>
              <a:off x="7700500" y="5654785"/>
              <a:ext cx="855000" cy="146250"/>
            </a:xfrm>
            <a:prstGeom prst="rect">
              <a:avLst/>
            </a:prstGeom>
            <a:noFill/>
            <a:ln>
              <a:noFill/>
            </a:ln>
          </p:spPr>
        </p:pic>
        <p:pic>
          <p:nvPicPr>
            <p:cNvPr id="882" name="Google Shape;882;p38"/>
            <p:cNvPicPr preferRelativeResize="0"/>
            <p:nvPr/>
          </p:nvPicPr>
          <p:blipFill rotWithShape="1">
            <a:blip r:embed="rId4">
              <a:alphaModFix/>
            </a:blip>
            <a:srcRect b="0" l="0" r="0" t="0"/>
            <a:stretch/>
          </p:blipFill>
          <p:spPr>
            <a:xfrm>
              <a:off x="7700500" y="6001024"/>
              <a:ext cx="855000" cy="146250"/>
            </a:xfrm>
            <a:prstGeom prst="rect">
              <a:avLst/>
            </a:prstGeom>
            <a:noFill/>
            <a:ln>
              <a:noFill/>
            </a:ln>
          </p:spPr>
        </p:pic>
        <p:pic>
          <p:nvPicPr>
            <p:cNvPr id="883" name="Google Shape;883;p38"/>
            <p:cNvPicPr preferRelativeResize="0"/>
            <p:nvPr/>
          </p:nvPicPr>
          <p:blipFill rotWithShape="1">
            <a:blip r:embed="rId4">
              <a:alphaModFix/>
            </a:blip>
            <a:srcRect b="0" l="0" r="0" t="0"/>
            <a:stretch/>
          </p:blipFill>
          <p:spPr>
            <a:xfrm>
              <a:off x="7700500" y="6347263"/>
              <a:ext cx="855000" cy="146250"/>
            </a:xfrm>
            <a:prstGeom prst="rect">
              <a:avLst/>
            </a:prstGeom>
            <a:noFill/>
            <a:ln>
              <a:noFill/>
            </a:ln>
          </p:spPr>
        </p:pic>
        <p:pic>
          <p:nvPicPr>
            <p:cNvPr id="884" name="Google Shape;884;p38"/>
            <p:cNvPicPr preferRelativeResize="0"/>
            <p:nvPr/>
          </p:nvPicPr>
          <p:blipFill rotWithShape="1">
            <a:blip r:embed="rId4">
              <a:alphaModFix/>
            </a:blip>
            <a:srcRect b="0" l="0" r="0" t="0"/>
            <a:stretch/>
          </p:blipFill>
          <p:spPr>
            <a:xfrm>
              <a:off x="7700500" y="6693502"/>
              <a:ext cx="855000" cy="146250"/>
            </a:xfrm>
            <a:prstGeom prst="rect">
              <a:avLst/>
            </a:prstGeom>
            <a:noFill/>
            <a:ln>
              <a:noFill/>
            </a:ln>
          </p:spPr>
        </p:pic>
        <p:pic>
          <p:nvPicPr>
            <p:cNvPr id="885" name="Google Shape;885;p38"/>
            <p:cNvPicPr preferRelativeResize="0"/>
            <p:nvPr/>
          </p:nvPicPr>
          <p:blipFill rotWithShape="1">
            <a:blip r:embed="rId4">
              <a:alphaModFix/>
            </a:blip>
            <a:srcRect b="0" l="0" r="0" t="0"/>
            <a:stretch/>
          </p:blipFill>
          <p:spPr>
            <a:xfrm>
              <a:off x="7700500" y="7039741"/>
              <a:ext cx="855000" cy="146250"/>
            </a:xfrm>
            <a:prstGeom prst="rect">
              <a:avLst/>
            </a:prstGeom>
            <a:noFill/>
            <a:ln>
              <a:noFill/>
            </a:ln>
          </p:spPr>
        </p:pic>
      </p:grpSp>
      <p:grpSp>
        <p:nvGrpSpPr>
          <p:cNvPr id="886" name="Google Shape;886;p38"/>
          <p:cNvGrpSpPr/>
          <p:nvPr/>
        </p:nvGrpSpPr>
        <p:grpSpPr>
          <a:xfrm>
            <a:off x="3152206" y="2744847"/>
            <a:ext cx="404265" cy="558008"/>
            <a:chOff x="3343913" y="2001417"/>
            <a:chExt cx="656988" cy="897497"/>
          </a:xfrm>
        </p:grpSpPr>
        <p:sp>
          <p:nvSpPr>
            <p:cNvPr id="887" name="Google Shape;887;p38"/>
            <p:cNvSpPr/>
            <p:nvPr/>
          </p:nvSpPr>
          <p:spPr>
            <a:xfrm flipH="1" rot="5400000">
              <a:off x="3223659" y="2121671"/>
              <a:ext cx="897497" cy="656988"/>
            </a:xfrm>
            <a:custGeom>
              <a:rect b="b" l="l" r="r" t="t"/>
              <a:pathLst>
                <a:path extrusionOk="0" h="1367788" w="1868506">
                  <a:moveTo>
                    <a:pt x="0" y="0"/>
                  </a:moveTo>
                  <a:lnTo>
                    <a:pt x="489415" y="668904"/>
                  </a:lnTo>
                  <a:lnTo>
                    <a:pt x="0" y="1367788"/>
                  </a:lnTo>
                  <a:lnTo>
                    <a:pt x="1868506" y="1367788"/>
                  </a:lnTo>
                  <a:lnTo>
                    <a:pt x="1868506" y="0"/>
                  </a:lnTo>
                  <a:lnTo>
                    <a:pt x="0" y="0"/>
                  </a:lnTo>
                  <a:close/>
                </a:path>
              </a:pathLst>
            </a:cu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Calibri"/>
                <a:buNone/>
              </a:pPr>
              <a:r>
                <a:t/>
              </a:r>
              <a:endParaRPr b="0" i="0" sz="1350" u="none" cap="none" strike="noStrike">
                <a:solidFill>
                  <a:srgbClr val="FFFFFF"/>
                </a:solidFill>
                <a:latin typeface="Calibri"/>
                <a:ea typeface="Calibri"/>
                <a:cs typeface="Calibri"/>
                <a:sym typeface="Calibri"/>
              </a:endParaRPr>
            </a:p>
          </p:txBody>
        </p:sp>
        <p:grpSp>
          <p:nvGrpSpPr>
            <p:cNvPr id="888" name="Google Shape;888;p38"/>
            <p:cNvGrpSpPr/>
            <p:nvPr/>
          </p:nvGrpSpPr>
          <p:grpSpPr>
            <a:xfrm>
              <a:off x="3479393" y="2155849"/>
              <a:ext cx="386028" cy="402881"/>
              <a:chOff x="-2136775" y="1873251"/>
              <a:chExt cx="1927225" cy="2011363"/>
            </a:xfrm>
          </p:grpSpPr>
          <p:sp>
            <p:nvSpPr>
              <p:cNvPr id="889" name="Google Shape;889;p38"/>
              <p:cNvSpPr/>
              <p:nvPr/>
            </p:nvSpPr>
            <p:spPr>
              <a:xfrm>
                <a:off x="-2136775" y="1873251"/>
                <a:ext cx="1927225" cy="1920875"/>
              </a:xfrm>
              <a:prstGeom prst="ellipse">
                <a:avLst/>
              </a:prstGeom>
              <a:solidFill>
                <a:srgbClr val="D6A23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Calibri"/>
                  <a:ea typeface="Calibri"/>
                  <a:cs typeface="Calibri"/>
                  <a:sym typeface="Calibri"/>
                </a:endParaRPr>
              </a:p>
            </p:txBody>
          </p:sp>
          <p:sp>
            <p:nvSpPr>
              <p:cNvPr id="890" name="Google Shape;890;p38"/>
              <p:cNvSpPr/>
              <p:nvPr/>
            </p:nvSpPr>
            <p:spPr>
              <a:xfrm>
                <a:off x="-2136775" y="1962151"/>
                <a:ext cx="1927225" cy="1922463"/>
              </a:xfrm>
              <a:prstGeom prst="ellipse">
                <a:avLst/>
              </a:prstGeom>
              <a:solidFill>
                <a:srgbClr val="FCCF6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Calibri"/>
                  <a:ea typeface="Calibri"/>
                  <a:cs typeface="Calibri"/>
                  <a:sym typeface="Calibri"/>
                </a:endParaRPr>
              </a:p>
            </p:txBody>
          </p:sp>
          <p:sp>
            <p:nvSpPr>
              <p:cNvPr id="891" name="Google Shape;891;p38"/>
              <p:cNvSpPr/>
              <p:nvPr/>
            </p:nvSpPr>
            <p:spPr>
              <a:xfrm>
                <a:off x="-2049463" y="2044701"/>
                <a:ext cx="1754188" cy="1752600"/>
              </a:xfrm>
              <a:custGeom>
                <a:rect b="b" l="l" r="r" t="t"/>
                <a:pathLst>
                  <a:path extrusionOk="0" h="466" w="465">
                    <a:moveTo>
                      <a:pt x="233" y="466"/>
                    </a:moveTo>
                    <a:cubicBezTo>
                      <a:pt x="104" y="466"/>
                      <a:pt x="0" y="361"/>
                      <a:pt x="0" y="233"/>
                    </a:cubicBezTo>
                    <a:cubicBezTo>
                      <a:pt x="0" y="105"/>
                      <a:pt x="104" y="0"/>
                      <a:pt x="233" y="0"/>
                    </a:cubicBezTo>
                    <a:cubicBezTo>
                      <a:pt x="361" y="0"/>
                      <a:pt x="465" y="105"/>
                      <a:pt x="465" y="233"/>
                    </a:cubicBezTo>
                    <a:cubicBezTo>
                      <a:pt x="465" y="361"/>
                      <a:pt x="361" y="466"/>
                      <a:pt x="233" y="466"/>
                    </a:cubicBezTo>
                    <a:close/>
                    <a:moveTo>
                      <a:pt x="233" y="18"/>
                    </a:moveTo>
                    <a:cubicBezTo>
                      <a:pt x="114" y="18"/>
                      <a:pt x="18" y="115"/>
                      <a:pt x="18" y="233"/>
                    </a:cubicBezTo>
                    <a:cubicBezTo>
                      <a:pt x="18" y="352"/>
                      <a:pt x="114" y="448"/>
                      <a:pt x="233" y="448"/>
                    </a:cubicBezTo>
                    <a:cubicBezTo>
                      <a:pt x="351" y="448"/>
                      <a:pt x="447" y="352"/>
                      <a:pt x="447" y="233"/>
                    </a:cubicBezTo>
                    <a:cubicBezTo>
                      <a:pt x="447" y="115"/>
                      <a:pt x="351" y="18"/>
                      <a:pt x="233" y="18"/>
                    </a:cubicBezTo>
                    <a:close/>
                  </a:path>
                </a:pathLst>
              </a:custGeom>
              <a:solidFill>
                <a:srgbClr val="D6A23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Calibri"/>
                  <a:ea typeface="Calibri"/>
                  <a:cs typeface="Calibri"/>
                  <a:sym typeface="Calibri"/>
                </a:endParaRPr>
              </a:p>
            </p:txBody>
          </p:sp>
          <p:sp>
            <p:nvSpPr>
              <p:cNvPr id="892" name="Google Shape;892;p38"/>
              <p:cNvSpPr/>
              <p:nvPr/>
            </p:nvSpPr>
            <p:spPr>
              <a:xfrm>
                <a:off x="-1495425" y="2428876"/>
                <a:ext cx="644525" cy="977900"/>
              </a:xfrm>
              <a:custGeom>
                <a:rect b="b" l="l" r="r" t="t"/>
                <a:pathLst>
                  <a:path extrusionOk="0" h="260" w="171">
                    <a:moveTo>
                      <a:pt x="105" y="0"/>
                    </a:moveTo>
                    <a:cubicBezTo>
                      <a:pt x="105" y="32"/>
                      <a:pt x="105" y="32"/>
                      <a:pt x="105" y="32"/>
                    </a:cubicBezTo>
                    <a:cubicBezTo>
                      <a:pt x="108" y="33"/>
                      <a:pt x="111" y="35"/>
                      <a:pt x="114" y="38"/>
                    </a:cubicBezTo>
                    <a:cubicBezTo>
                      <a:pt x="117" y="40"/>
                      <a:pt x="119" y="43"/>
                      <a:pt x="121" y="46"/>
                    </a:cubicBezTo>
                    <a:cubicBezTo>
                      <a:pt x="124" y="29"/>
                      <a:pt x="124" y="29"/>
                      <a:pt x="124" y="29"/>
                    </a:cubicBezTo>
                    <a:cubicBezTo>
                      <a:pt x="168" y="29"/>
                      <a:pt x="168" y="29"/>
                      <a:pt x="168" y="29"/>
                    </a:cubicBezTo>
                    <a:cubicBezTo>
                      <a:pt x="168" y="100"/>
                      <a:pt x="168" y="100"/>
                      <a:pt x="168" y="100"/>
                    </a:cubicBezTo>
                    <a:cubicBezTo>
                      <a:pt x="121" y="100"/>
                      <a:pt x="121" y="100"/>
                      <a:pt x="121" y="100"/>
                    </a:cubicBezTo>
                    <a:cubicBezTo>
                      <a:pt x="121" y="89"/>
                      <a:pt x="118" y="81"/>
                      <a:pt x="112" y="75"/>
                    </a:cubicBezTo>
                    <a:cubicBezTo>
                      <a:pt x="106" y="69"/>
                      <a:pt x="98" y="66"/>
                      <a:pt x="88" y="66"/>
                    </a:cubicBezTo>
                    <a:cubicBezTo>
                      <a:pt x="86" y="66"/>
                      <a:pt x="84" y="67"/>
                      <a:pt x="82" y="67"/>
                    </a:cubicBezTo>
                    <a:cubicBezTo>
                      <a:pt x="80" y="68"/>
                      <a:pt x="78" y="69"/>
                      <a:pt x="76" y="70"/>
                    </a:cubicBezTo>
                    <a:cubicBezTo>
                      <a:pt x="75" y="71"/>
                      <a:pt x="73" y="73"/>
                      <a:pt x="72" y="75"/>
                    </a:cubicBezTo>
                    <a:cubicBezTo>
                      <a:pt x="71" y="77"/>
                      <a:pt x="70" y="79"/>
                      <a:pt x="70" y="82"/>
                    </a:cubicBezTo>
                    <a:cubicBezTo>
                      <a:pt x="70" y="87"/>
                      <a:pt x="73" y="91"/>
                      <a:pt x="78" y="94"/>
                    </a:cubicBezTo>
                    <a:cubicBezTo>
                      <a:pt x="83" y="97"/>
                      <a:pt x="89" y="100"/>
                      <a:pt x="97" y="103"/>
                    </a:cubicBezTo>
                    <a:cubicBezTo>
                      <a:pt x="104" y="106"/>
                      <a:pt x="112" y="109"/>
                      <a:pt x="121" y="112"/>
                    </a:cubicBezTo>
                    <a:cubicBezTo>
                      <a:pt x="130" y="116"/>
                      <a:pt x="138" y="120"/>
                      <a:pt x="145" y="125"/>
                    </a:cubicBezTo>
                    <a:cubicBezTo>
                      <a:pt x="153" y="130"/>
                      <a:pt x="159" y="136"/>
                      <a:pt x="164" y="143"/>
                    </a:cubicBezTo>
                    <a:cubicBezTo>
                      <a:pt x="169" y="151"/>
                      <a:pt x="171" y="160"/>
                      <a:pt x="171" y="171"/>
                    </a:cubicBezTo>
                    <a:cubicBezTo>
                      <a:pt x="171" y="182"/>
                      <a:pt x="169" y="192"/>
                      <a:pt x="165" y="199"/>
                    </a:cubicBezTo>
                    <a:cubicBezTo>
                      <a:pt x="161" y="206"/>
                      <a:pt x="156" y="212"/>
                      <a:pt x="150" y="217"/>
                    </a:cubicBezTo>
                    <a:cubicBezTo>
                      <a:pt x="143" y="221"/>
                      <a:pt x="136" y="224"/>
                      <a:pt x="128" y="226"/>
                    </a:cubicBezTo>
                    <a:cubicBezTo>
                      <a:pt x="120" y="228"/>
                      <a:pt x="112" y="229"/>
                      <a:pt x="105" y="230"/>
                    </a:cubicBezTo>
                    <a:cubicBezTo>
                      <a:pt x="105" y="260"/>
                      <a:pt x="105" y="260"/>
                      <a:pt x="105" y="260"/>
                    </a:cubicBezTo>
                    <a:cubicBezTo>
                      <a:pt x="62" y="260"/>
                      <a:pt x="62" y="260"/>
                      <a:pt x="62" y="260"/>
                    </a:cubicBezTo>
                    <a:cubicBezTo>
                      <a:pt x="62" y="221"/>
                      <a:pt x="62" y="221"/>
                      <a:pt x="62" y="221"/>
                    </a:cubicBezTo>
                    <a:cubicBezTo>
                      <a:pt x="57" y="218"/>
                      <a:pt x="52" y="214"/>
                      <a:pt x="47" y="210"/>
                    </a:cubicBezTo>
                    <a:cubicBezTo>
                      <a:pt x="43" y="228"/>
                      <a:pt x="43" y="228"/>
                      <a:pt x="43" y="228"/>
                    </a:cubicBezTo>
                    <a:cubicBezTo>
                      <a:pt x="0" y="228"/>
                      <a:pt x="0" y="228"/>
                      <a:pt x="0" y="228"/>
                    </a:cubicBezTo>
                    <a:cubicBezTo>
                      <a:pt x="0" y="156"/>
                      <a:pt x="0" y="156"/>
                      <a:pt x="0" y="156"/>
                    </a:cubicBezTo>
                    <a:cubicBezTo>
                      <a:pt x="47" y="156"/>
                      <a:pt x="47" y="156"/>
                      <a:pt x="47" y="156"/>
                    </a:cubicBezTo>
                    <a:cubicBezTo>
                      <a:pt x="47" y="162"/>
                      <a:pt x="48" y="167"/>
                      <a:pt x="51" y="170"/>
                    </a:cubicBezTo>
                    <a:cubicBezTo>
                      <a:pt x="53" y="174"/>
                      <a:pt x="57" y="177"/>
                      <a:pt x="60" y="179"/>
                    </a:cubicBezTo>
                    <a:cubicBezTo>
                      <a:pt x="64" y="181"/>
                      <a:pt x="68" y="182"/>
                      <a:pt x="72" y="183"/>
                    </a:cubicBezTo>
                    <a:cubicBezTo>
                      <a:pt x="77" y="184"/>
                      <a:pt x="80" y="184"/>
                      <a:pt x="83" y="185"/>
                    </a:cubicBezTo>
                    <a:cubicBezTo>
                      <a:pt x="85" y="185"/>
                      <a:pt x="88" y="184"/>
                      <a:pt x="90" y="184"/>
                    </a:cubicBezTo>
                    <a:cubicBezTo>
                      <a:pt x="93" y="184"/>
                      <a:pt x="95" y="183"/>
                      <a:pt x="97" y="182"/>
                    </a:cubicBezTo>
                    <a:cubicBezTo>
                      <a:pt x="99" y="181"/>
                      <a:pt x="101" y="179"/>
                      <a:pt x="103" y="177"/>
                    </a:cubicBezTo>
                    <a:cubicBezTo>
                      <a:pt x="104" y="175"/>
                      <a:pt x="105" y="173"/>
                      <a:pt x="105" y="170"/>
                    </a:cubicBezTo>
                    <a:cubicBezTo>
                      <a:pt x="105" y="166"/>
                      <a:pt x="102" y="163"/>
                      <a:pt x="98" y="161"/>
                    </a:cubicBezTo>
                    <a:cubicBezTo>
                      <a:pt x="93" y="158"/>
                      <a:pt x="87" y="155"/>
                      <a:pt x="80" y="153"/>
                    </a:cubicBezTo>
                    <a:cubicBezTo>
                      <a:pt x="72" y="150"/>
                      <a:pt x="65" y="147"/>
                      <a:pt x="56" y="144"/>
                    </a:cubicBezTo>
                    <a:cubicBezTo>
                      <a:pt x="48" y="141"/>
                      <a:pt x="40" y="137"/>
                      <a:pt x="33" y="131"/>
                    </a:cubicBezTo>
                    <a:cubicBezTo>
                      <a:pt x="25" y="126"/>
                      <a:pt x="19" y="120"/>
                      <a:pt x="15" y="112"/>
                    </a:cubicBezTo>
                    <a:cubicBezTo>
                      <a:pt x="10" y="105"/>
                      <a:pt x="7" y="96"/>
                      <a:pt x="7" y="84"/>
                    </a:cubicBezTo>
                    <a:cubicBezTo>
                      <a:pt x="7" y="74"/>
                      <a:pt x="9" y="66"/>
                      <a:pt x="12" y="59"/>
                    </a:cubicBezTo>
                    <a:cubicBezTo>
                      <a:pt x="16" y="51"/>
                      <a:pt x="20" y="45"/>
                      <a:pt x="26" y="41"/>
                    </a:cubicBezTo>
                    <a:cubicBezTo>
                      <a:pt x="31" y="36"/>
                      <a:pt x="37" y="32"/>
                      <a:pt x="43" y="30"/>
                    </a:cubicBezTo>
                    <a:cubicBezTo>
                      <a:pt x="50" y="27"/>
                      <a:pt x="56" y="26"/>
                      <a:pt x="62" y="26"/>
                    </a:cubicBezTo>
                    <a:cubicBezTo>
                      <a:pt x="62" y="0"/>
                      <a:pt x="62" y="0"/>
                      <a:pt x="62" y="0"/>
                    </a:cubicBezTo>
                    <a:lnTo>
                      <a:pt x="105" y="0"/>
                    </a:lnTo>
                    <a:close/>
                  </a:path>
                </a:pathLst>
              </a:custGeom>
              <a:solidFill>
                <a:srgbClr val="D6A23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Calibri"/>
                  <a:ea typeface="Calibri"/>
                  <a:cs typeface="Calibri"/>
                  <a:sym typeface="Calibri"/>
                </a:endParaRPr>
              </a:p>
            </p:txBody>
          </p:sp>
        </p:grpSp>
      </p:grpSp>
      <p:grpSp>
        <p:nvGrpSpPr>
          <p:cNvPr id="893" name="Google Shape;893;p38"/>
          <p:cNvGrpSpPr/>
          <p:nvPr/>
        </p:nvGrpSpPr>
        <p:grpSpPr>
          <a:xfrm>
            <a:off x="8639753" y="2744847"/>
            <a:ext cx="404265" cy="558008"/>
            <a:chOff x="3343913" y="2001417"/>
            <a:chExt cx="656988" cy="897497"/>
          </a:xfrm>
        </p:grpSpPr>
        <p:sp>
          <p:nvSpPr>
            <p:cNvPr id="894" name="Google Shape;894;p38"/>
            <p:cNvSpPr/>
            <p:nvPr/>
          </p:nvSpPr>
          <p:spPr>
            <a:xfrm flipH="1" rot="5400000">
              <a:off x="3223659" y="2121671"/>
              <a:ext cx="897497" cy="656988"/>
            </a:xfrm>
            <a:custGeom>
              <a:rect b="b" l="l" r="r" t="t"/>
              <a:pathLst>
                <a:path extrusionOk="0" h="1367788" w="1868506">
                  <a:moveTo>
                    <a:pt x="0" y="0"/>
                  </a:moveTo>
                  <a:lnTo>
                    <a:pt x="489415" y="668904"/>
                  </a:lnTo>
                  <a:lnTo>
                    <a:pt x="0" y="1367788"/>
                  </a:lnTo>
                  <a:lnTo>
                    <a:pt x="1868506" y="1367788"/>
                  </a:lnTo>
                  <a:lnTo>
                    <a:pt x="1868506" y="0"/>
                  </a:lnTo>
                  <a:lnTo>
                    <a:pt x="0" y="0"/>
                  </a:lnTo>
                  <a:close/>
                </a:path>
              </a:pathLst>
            </a:cu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Calibri"/>
                <a:buNone/>
              </a:pPr>
              <a:r>
                <a:t/>
              </a:r>
              <a:endParaRPr b="0" i="0" sz="1350" u="none" cap="none" strike="noStrike">
                <a:solidFill>
                  <a:srgbClr val="FFFFFF"/>
                </a:solidFill>
                <a:latin typeface="Calibri"/>
                <a:ea typeface="Calibri"/>
                <a:cs typeface="Calibri"/>
                <a:sym typeface="Calibri"/>
              </a:endParaRPr>
            </a:p>
          </p:txBody>
        </p:sp>
        <p:grpSp>
          <p:nvGrpSpPr>
            <p:cNvPr id="895" name="Google Shape;895;p38"/>
            <p:cNvGrpSpPr/>
            <p:nvPr/>
          </p:nvGrpSpPr>
          <p:grpSpPr>
            <a:xfrm>
              <a:off x="3479393" y="2155849"/>
              <a:ext cx="386028" cy="402881"/>
              <a:chOff x="-2136775" y="1873251"/>
              <a:chExt cx="1927225" cy="2011363"/>
            </a:xfrm>
          </p:grpSpPr>
          <p:sp>
            <p:nvSpPr>
              <p:cNvPr id="896" name="Google Shape;896;p38"/>
              <p:cNvSpPr/>
              <p:nvPr/>
            </p:nvSpPr>
            <p:spPr>
              <a:xfrm>
                <a:off x="-2136775" y="1873251"/>
                <a:ext cx="1927225" cy="1920875"/>
              </a:xfrm>
              <a:prstGeom prst="ellipse">
                <a:avLst/>
              </a:prstGeom>
              <a:solidFill>
                <a:srgbClr val="D6A23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Calibri"/>
                  <a:ea typeface="Calibri"/>
                  <a:cs typeface="Calibri"/>
                  <a:sym typeface="Calibri"/>
                </a:endParaRPr>
              </a:p>
            </p:txBody>
          </p:sp>
          <p:sp>
            <p:nvSpPr>
              <p:cNvPr id="897" name="Google Shape;897;p38"/>
              <p:cNvSpPr/>
              <p:nvPr/>
            </p:nvSpPr>
            <p:spPr>
              <a:xfrm>
                <a:off x="-2136775" y="1962151"/>
                <a:ext cx="1927225" cy="1922463"/>
              </a:xfrm>
              <a:prstGeom prst="ellipse">
                <a:avLst/>
              </a:prstGeom>
              <a:solidFill>
                <a:srgbClr val="FCCF6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Calibri"/>
                  <a:ea typeface="Calibri"/>
                  <a:cs typeface="Calibri"/>
                  <a:sym typeface="Calibri"/>
                </a:endParaRPr>
              </a:p>
            </p:txBody>
          </p:sp>
          <p:sp>
            <p:nvSpPr>
              <p:cNvPr id="898" name="Google Shape;898;p38"/>
              <p:cNvSpPr/>
              <p:nvPr/>
            </p:nvSpPr>
            <p:spPr>
              <a:xfrm>
                <a:off x="-2049463" y="2044701"/>
                <a:ext cx="1754188" cy="1752600"/>
              </a:xfrm>
              <a:custGeom>
                <a:rect b="b" l="l" r="r" t="t"/>
                <a:pathLst>
                  <a:path extrusionOk="0" h="466" w="465">
                    <a:moveTo>
                      <a:pt x="233" y="466"/>
                    </a:moveTo>
                    <a:cubicBezTo>
                      <a:pt x="104" y="466"/>
                      <a:pt x="0" y="361"/>
                      <a:pt x="0" y="233"/>
                    </a:cubicBezTo>
                    <a:cubicBezTo>
                      <a:pt x="0" y="105"/>
                      <a:pt x="104" y="0"/>
                      <a:pt x="233" y="0"/>
                    </a:cubicBezTo>
                    <a:cubicBezTo>
                      <a:pt x="361" y="0"/>
                      <a:pt x="465" y="105"/>
                      <a:pt x="465" y="233"/>
                    </a:cubicBezTo>
                    <a:cubicBezTo>
                      <a:pt x="465" y="361"/>
                      <a:pt x="361" y="466"/>
                      <a:pt x="233" y="466"/>
                    </a:cubicBezTo>
                    <a:close/>
                    <a:moveTo>
                      <a:pt x="233" y="18"/>
                    </a:moveTo>
                    <a:cubicBezTo>
                      <a:pt x="114" y="18"/>
                      <a:pt x="18" y="115"/>
                      <a:pt x="18" y="233"/>
                    </a:cubicBezTo>
                    <a:cubicBezTo>
                      <a:pt x="18" y="352"/>
                      <a:pt x="114" y="448"/>
                      <a:pt x="233" y="448"/>
                    </a:cubicBezTo>
                    <a:cubicBezTo>
                      <a:pt x="351" y="448"/>
                      <a:pt x="447" y="352"/>
                      <a:pt x="447" y="233"/>
                    </a:cubicBezTo>
                    <a:cubicBezTo>
                      <a:pt x="447" y="115"/>
                      <a:pt x="351" y="18"/>
                      <a:pt x="233" y="18"/>
                    </a:cubicBezTo>
                    <a:close/>
                  </a:path>
                </a:pathLst>
              </a:custGeom>
              <a:solidFill>
                <a:srgbClr val="D6A23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Calibri"/>
                  <a:ea typeface="Calibri"/>
                  <a:cs typeface="Calibri"/>
                  <a:sym typeface="Calibri"/>
                </a:endParaRPr>
              </a:p>
            </p:txBody>
          </p:sp>
          <p:sp>
            <p:nvSpPr>
              <p:cNvPr id="899" name="Google Shape;899;p38"/>
              <p:cNvSpPr/>
              <p:nvPr/>
            </p:nvSpPr>
            <p:spPr>
              <a:xfrm>
                <a:off x="-1495425" y="2428876"/>
                <a:ext cx="644525" cy="977900"/>
              </a:xfrm>
              <a:custGeom>
                <a:rect b="b" l="l" r="r" t="t"/>
                <a:pathLst>
                  <a:path extrusionOk="0" h="260" w="171">
                    <a:moveTo>
                      <a:pt x="105" y="0"/>
                    </a:moveTo>
                    <a:cubicBezTo>
                      <a:pt x="105" y="32"/>
                      <a:pt x="105" y="32"/>
                      <a:pt x="105" y="32"/>
                    </a:cubicBezTo>
                    <a:cubicBezTo>
                      <a:pt x="108" y="33"/>
                      <a:pt x="111" y="35"/>
                      <a:pt x="114" y="38"/>
                    </a:cubicBezTo>
                    <a:cubicBezTo>
                      <a:pt x="117" y="40"/>
                      <a:pt x="119" y="43"/>
                      <a:pt x="121" y="46"/>
                    </a:cubicBezTo>
                    <a:cubicBezTo>
                      <a:pt x="124" y="29"/>
                      <a:pt x="124" y="29"/>
                      <a:pt x="124" y="29"/>
                    </a:cubicBezTo>
                    <a:cubicBezTo>
                      <a:pt x="168" y="29"/>
                      <a:pt x="168" y="29"/>
                      <a:pt x="168" y="29"/>
                    </a:cubicBezTo>
                    <a:cubicBezTo>
                      <a:pt x="168" y="100"/>
                      <a:pt x="168" y="100"/>
                      <a:pt x="168" y="100"/>
                    </a:cubicBezTo>
                    <a:cubicBezTo>
                      <a:pt x="121" y="100"/>
                      <a:pt x="121" y="100"/>
                      <a:pt x="121" y="100"/>
                    </a:cubicBezTo>
                    <a:cubicBezTo>
                      <a:pt x="121" y="89"/>
                      <a:pt x="118" y="81"/>
                      <a:pt x="112" y="75"/>
                    </a:cubicBezTo>
                    <a:cubicBezTo>
                      <a:pt x="106" y="69"/>
                      <a:pt x="98" y="66"/>
                      <a:pt x="88" y="66"/>
                    </a:cubicBezTo>
                    <a:cubicBezTo>
                      <a:pt x="86" y="66"/>
                      <a:pt x="84" y="67"/>
                      <a:pt x="82" y="67"/>
                    </a:cubicBezTo>
                    <a:cubicBezTo>
                      <a:pt x="80" y="68"/>
                      <a:pt x="78" y="69"/>
                      <a:pt x="76" y="70"/>
                    </a:cubicBezTo>
                    <a:cubicBezTo>
                      <a:pt x="75" y="71"/>
                      <a:pt x="73" y="73"/>
                      <a:pt x="72" y="75"/>
                    </a:cubicBezTo>
                    <a:cubicBezTo>
                      <a:pt x="71" y="77"/>
                      <a:pt x="70" y="79"/>
                      <a:pt x="70" y="82"/>
                    </a:cubicBezTo>
                    <a:cubicBezTo>
                      <a:pt x="70" y="87"/>
                      <a:pt x="73" y="91"/>
                      <a:pt x="78" y="94"/>
                    </a:cubicBezTo>
                    <a:cubicBezTo>
                      <a:pt x="83" y="97"/>
                      <a:pt x="89" y="100"/>
                      <a:pt x="97" y="103"/>
                    </a:cubicBezTo>
                    <a:cubicBezTo>
                      <a:pt x="104" y="106"/>
                      <a:pt x="112" y="109"/>
                      <a:pt x="121" y="112"/>
                    </a:cubicBezTo>
                    <a:cubicBezTo>
                      <a:pt x="130" y="116"/>
                      <a:pt x="138" y="120"/>
                      <a:pt x="145" y="125"/>
                    </a:cubicBezTo>
                    <a:cubicBezTo>
                      <a:pt x="153" y="130"/>
                      <a:pt x="159" y="136"/>
                      <a:pt x="164" y="143"/>
                    </a:cubicBezTo>
                    <a:cubicBezTo>
                      <a:pt x="169" y="151"/>
                      <a:pt x="171" y="160"/>
                      <a:pt x="171" y="171"/>
                    </a:cubicBezTo>
                    <a:cubicBezTo>
                      <a:pt x="171" y="182"/>
                      <a:pt x="169" y="192"/>
                      <a:pt x="165" y="199"/>
                    </a:cubicBezTo>
                    <a:cubicBezTo>
                      <a:pt x="161" y="206"/>
                      <a:pt x="156" y="212"/>
                      <a:pt x="150" y="217"/>
                    </a:cubicBezTo>
                    <a:cubicBezTo>
                      <a:pt x="143" y="221"/>
                      <a:pt x="136" y="224"/>
                      <a:pt x="128" y="226"/>
                    </a:cubicBezTo>
                    <a:cubicBezTo>
                      <a:pt x="120" y="228"/>
                      <a:pt x="112" y="229"/>
                      <a:pt x="105" y="230"/>
                    </a:cubicBezTo>
                    <a:cubicBezTo>
                      <a:pt x="105" y="260"/>
                      <a:pt x="105" y="260"/>
                      <a:pt x="105" y="260"/>
                    </a:cubicBezTo>
                    <a:cubicBezTo>
                      <a:pt x="62" y="260"/>
                      <a:pt x="62" y="260"/>
                      <a:pt x="62" y="260"/>
                    </a:cubicBezTo>
                    <a:cubicBezTo>
                      <a:pt x="62" y="221"/>
                      <a:pt x="62" y="221"/>
                      <a:pt x="62" y="221"/>
                    </a:cubicBezTo>
                    <a:cubicBezTo>
                      <a:pt x="57" y="218"/>
                      <a:pt x="52" y="214"/>
                      <a:pt x="47" y="210"/>
                    </a:cubicBezTo>
                    <a:cubicBezTo>
                      <a:pt x="43" y="228"/>
                      <a:pt x="43" y="228"/>
                      <a:pt x="43" y="228"/>
                    </a:cubicBezTo>
                    <a:cubicBezTo>
                      <a:pt x="0" y="228"/>
                      <a:pt x="0" y="228"/>
                      <a:pt x="0" y="228"/>
                    </a:cubicBezTo>
                    <a:cubicBezTo>
                      <a:pt x="0" y="156"/>
                      <a:pt x="0" y="156"/>
                      <a:pt x="0" y="156"/>
                    </a:cubicBezTo>
                    <a:cubicBezTo>
                      <a:pt x="47" y="156"/>
                      <a:pt x="47" y="156"/>
                      <a:pt x="47" y="156"/>
                    </a:cubicBezTo>
                    <a:cubicBezTo>
                      <a:pt x="47" y="162"/>
                      <a:pt x="48" y="167"/>
                      <a:pt x="51" y="170"/>
                    </a:cubicBezTo>
                    <a:cubicBezTo>
                      <a:pt x="53" y="174"/>
                      <a:pt x="57" y="177"/>
                      <a:pt x="60" y="179"/>
                    </a:cubicBezTo>
                    <a:cubicBezTo>
                      <a:pt x="64" y="181"/>
                      <a:pt x="68" y="182"/>
                      <a:pt x="72" y="183"/>
                    </a:cubicBezTo>
                    <a:cubicBezTo>
                      <a:pt x="77" y="184"/>
                      <a:pt x="80" y="184"/>
                      <a:pt x="83" y="185"/>
                    </a:cubicBezTo>
                    <a:cubicBezTo>
                      <a:pt x="85" y="185"/>
                      <a:pt x="88" y="184"/>
                      <a:pt x="90" y="184"/>
                    </a:cubicBezTo>
                    <a:cubicBezTo>
                      <a:pt x="93" y="184"/>
                      <a:pt x="95" y="183"/>
                      <a:pt x="97" y="182"/>
                    </a:cubicBezTo>
                    <a:cubicBezTo>
                      <a:pt x="99" y="181"/>
                      <a:pt x="101" y="179"/>
                      <a:pt x="103" y="177"/>
                    </a:cubicBezTo>
                    <a:cubicBezTo>
                      <a:pt x="104" y="175"/>
                      <a:pt x="105" y="173"/>
                      <a:pt x="105" y="170"/>
                    </a:cubicBezTo>
                    <a:cubicBezTo>
                      <a:pt x="105" y="166"/>
                      <a:pt x="102" y="163"/>
                      <a:pt x="98" y="161"/>
                    </a:cubicBezTo>
                    <a:cubicBezTo>
                      <a:pt x="93" y="158"/>
                      <a:pt x="87" y="155"/>
                      <a:pt x="80" y="153"/>
                    </a:cubicBezTo>
                    <a:cubicBezTo>
                      <a:pt x="72" y="150"/>
                      <a:pt x="65" y="147"/>
                      <a:pt x="56" y="144"/>
                    </a:cubicBezTo>
                    <a:cubicBezTo>
                      <a:pt x="48" y="141"/>
                      <a:pt x="40" y="137"/>
                      <a:pt x="33" y="131"/>
                    </a:cubicBezTo>
                    <a:cubicBezTo>
                      <a:pt x="25" y="126"/>
                      <a:pt x="19" y="120"/>
                      <a:pt x="15" y="112"/>
                    </a:cubicBezTo>
                    <a:cubicBezTo>
                      <a:pt x="10" y="105"/>
                      <a:pt x="7" y="96"/>
                      <a:pt x="7" y="84"/>
                    </a:cubicBezTo>
                    <a:cubicBezTo>
                      <a:pt x="7" y="74"/>
                      <a:pt x="9" y="66"/>
                      <a:pt x="12" y="59"/>
                    </a:cubicBezTo>
                    <a:cubicBezTo>
                      <a:pt x="16" y="51"/>
                      <a:pt x="20" y="45"/>
                      <a:pt x="26" y="41"/>
                    </a:cubicBezTo>
                    <a:cubicBezTo>
                      <a:pt x="31" y="36"/>
                      <a:pt x="37" y="32"/>
                      <a:pt x="43" y="30"/>
                    </a:cubicBezTo>
                    <a:cubicBezTo>
                      <a:pt x="50" y="27"/>
                      <a:pt x="56" y="26"/>
                      <a:pt x="62" y="26"/>
                    </a:cubicBezTo>
                    <a:cubicBezTo>
                      <a:pt x="62" y="0"/>
                      <a:pt x="62" y="0"/>
                      <a:pt x="62" y="0"/>
                    </a:cubicBezTo>
                    <a:lnTo>
                      <a:pt x="105" y="0"/>
                    </a:lnTo>
                    <a:close/>
                  </a:path>
                </a:pathLst>
              </a:custGeom>
              <a:solidFill>
                <a:srgbClr val="D6A23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Calibri"/>
                  <a:ea typeface="Calibri"/>
                  <a:cs typeface="Calibri"/>
                  <a:sym typeface="Calibri"/>
                </a:endParaRPr>
              </a:p>
            </p:txBody>
          </p:sp>
        </p:grpSp>
      </p:grpSp>
      <p:sp>
        <p:nvSpPr>
          <p:cNvPr id="900" name="Google Shape;900;p38"/>
          <p:cNvSpPr/>
          <p:nvPr/>
        </p:nvSpPr>
        <p:spPr>
          <a:xfrm>
            <a:off x="3093085" y="3157493"/>
            <a:ext cx="2718749" cy="2979899"/>
          </a:xfrm>
          <a:prstGeom prst="roundRect">
            <a:avLst>
              <a:gd fmla="val 16667" name="adj"/>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chemeClr val="accent2"/>
              </a:buClr>
              <a:buSzPts val="1800"/>
              <a:buFont typeface="Arial"/>
              <a:buChar char="•"/>
            </a:pPr>
            <a:r>
              <a:rPr b="1" i="0" lang="en-US" sz="1800" u="none" cap="none" strike="noStrike">
                <a:solidFill>
                  <a:schemeClr val="accent2"/>
                </a:solidFill>
                <a:latin typeface="Calibri"/>
                <a:ea typeface="Calibri"/>
                <a:cs typeface="Calibri"/>
                <a:sym typeface="Calibri"/>
              </a:rPr>
              <a:t>Do no click on any links given in email.</a:t>
            </a:r>
            <a:endParaRPr/>
          </a:p>
          <a:p>
            <a:pPr indent="-228600" lvl="0" marL="342900" marR="0" rtl="0" algn="just">
              <a:lnSpc>
                <a:spcPct val="100000"/>
              </a:lnSpc>
              <a:spcBef>
                <a:spcPts val="0"/>
              </a:spcBef>
              <a:spcAft>
                <a:spcPts val="0"/>
              </a:spcAft>
              <a:buClr>
                <a:schemeClr val="dk1"/>
              </a:buClr>
              <a:buSzPts val="1800"/>
              <a:buFont typeface="Arial"/>
              <a:buNone/>
            </a:pPr>
            <a:r>
              <a:t/>
            </a:r>
            <a:endParaRPr b="1" i="0" sz="1800" u="none" cap="none" strike="noStrike">
              <a:solidFill>
                <a:schemeClr val="accent2"/>
              </a:solidFill>
              <a:latin typeface="Calibri"/>
              <a:ea typeface="Calibri"/>
              <a:cs typeface="Calibri"/>
              <a:sym typeface="Calibri"/>
            </a:endParaRPr>
          </a:p>
          <a:p>
            <a:pPr indent="-342900" lvl="0" marL="342900" marR="0" rtl="0" algn="just">
              <a:lnSpc>
                <a:spcPct val="100000"/>
              </a:lnSpc>
              <a:spcBef>
                <a:spcPts val="0"/>
              </a:spcBef>
              <a:spcAft>
                <a:spcPts val="0"/>
              </a:spcAft>
              <a:buClr>
                <a:schemeClr val="accent2"/>
              </a:buClr>
              <a:buSzPts val="1800"/>
              <a:buFont typeface="Arial"/>
              <a:buChar char="•"/>
            </a:pPr>
            <a:r>
              <a:rPr b="1" i="0" lang="en-US" sz="1800" u="none" cap="none" strike="noStrike">
                <a:solidFill>
                  <a:schemeClr val="accent2"/>
                </a:solidFill>
                <a:latin typeface="Calibri"/>
                <a:ea typeface="Calibri"/>
                <a:cs typeface="Calibri"/>
                <a:sym typeface="Calibri"/>
              </a:rPr>
              <a:t>Do not open any attachment from the email coming from unknown source.</a:t>
            </a:r>
            <a:endParaRPr/>
          </a:p>
        </p:txBody>
      </p:sp>
      <p:sp>
        <p:nvSpPr>
          <p:cNvPr id="901" name="Google Shape;901;p38"/>
          <p:cNvSpPr/>
          <p:nvPr/>
        </p:nvSpPr>
        <p:spPr>
          <a:xfrm>
            <a:off x="6241903" y="3026096"/>
            <a:ext cx="2718749" cy="2979899"/>
          </a:xfrm>
          <a:prstGeom prst="roundRect">
            <a:avLst>
              <a:gd fmla="val 16667" name="adj"/>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chemeClr val="accent2"/>
              </a:buClr>
              <a:buSzPts val="1800"/>
              <a:buFont typeface="Arial"/>
              <a:buChar char="•"/>
            </a:pPr>
            <a:r>
              <a:rPr b="1" i="0" lang="en-US" sz="1800" u="none" cap="none" strike="noStrike">
                <a:solidFill>
                  <a:schemeClr val="accent2"/>
                </a:solidFill>
                <a:latin typeface="Calibri"/>
                <a:ea typeface="Calibri"/>
                <a:cs typeface="Calibri"/>
                <a:sym typeface="Calibri"/>
              </a:rPr>
              <a:t>Do no enter personal information on pop-up screens.</a:t>
            </a:r>
            <a:endParaRPr/>
          </a:p>
          <a:p>
            <a:pPr indent="-228600" lvl="0" marL="342900" marR="0" rtl="0" algn="just">
              <a:lnSpc>
                <a:spcPct val="100000"/>
              </a:lnSpc>
              <a:spcBef>
                <a:spcPts val="0"/>
              </a:spcBef>
              <a:spcAft>
                <a:spcPts val="0"/>
              </a:spcAft>
              <a:buClr>
                <a:schemeClr val="dk1"/>
              </a:buClr>
              <a:buSzPts val="1800"/>
              <a:buFont typeface="Arial"/>
              <a:buNone/>
            </a:pPr>
            <a:r>
              <a:t/>
            </a:r>
            <a:endParaRPr b="1" i="0" sz="1800" u="none" cap="none" strike="noStrike">
              <a:solidFill>
                <a:schemeClr val="accent2"/>
              </a:solidFill>
              <a:latin typeface="Calibri"/>
              <a:ea typeface="Calibri"/>
              <a:cs typeface="Calibri"/>
              <a:sym typeface="Calibri"/>
            </a:endParaRPr>
          </a:p>
          <a:p>
            <a:pPr indent="-342900" lvl="0" marL="342900" marR="0" rtl="0" algn="just">
              <a:lnSpc>
                <a:spcPct val="100000"/>
              </a:lnSpc>
              <a:spcBef>
                <a:spcPts val="0"/>
              </a:spcBef>
              <a:spcAft>
                <a:spcPts val="0"/>
              </a:spcAft>
              <a:buClr>
                <a:schemeClr val="accent2"/>
              </a:buClr>
              <a:buSzPts val="1800"/>
              <a:buFont typeface="Arial"/>
              <a:buChar char="•"/>
            </a:pPr>
            <a:r>
              <a:rPr b="1" i="0" lang="en-US" sz="1800" u="none" cap="none" strike="noStrike">
                <a:solidFill>
                  <a:schemeClr val="accent2"/>
                </a:solidFill>
                <a:latin typeface="Calibri"/>
                <a:ea typeface="Calibri"/>
                <a:cs typeface="Calibri"/>
                <a:sym typeface="Calibri"/>
              </a:rPr>
              <a:t>Install a Phishing filter  on your email.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39"/>
          <p:cNvSpPr txBox="1"/>
          <p:nvPr>
            <p:ph type="title"/>
          </p:nvPr>
        </p:nvSpPr>
        <p:spPr>
          <a:xfrm>
            <a:off x="925285" y="469275"/>
            <a:ext cx="9531531"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entury Gothic"/>
              <a:buNone/>
            </a:pPr>
            <a:r>
              <a:rPr lang="en-US" sz="2800">
                <a:latin typeface="Century Gothic"/>
                <a:ea typeface="Century Gothic"/>
                <a:cs typeface="Century Gothic"/>
                <a:sym typeface="Century Gothic"/>
              </a:rPr>
              <a:t>Avoid Social Engineering  and Malicious Software</a:t>
            </a:r>
            <a:endParaRPr sz="2800">
              <a:latin typeface="Century Gothic"/>
              <a:ea typeface="Century Gothic"/>
              <a:cs typeface="Century Gothic"/>
              <a:sym typeface="Century Gothic"/>
            </a:endParaRPr>
          </a:p>
        </p:txBody>
      </p:sp>
      <p:sp>
        <p:nvSpPr>
          <p:cNvPr id="907" name="Google Shape;907;p39"/>
          <p:cNvSpPr txBox="1"/>
          <p:nvPr>
            <p:ph idx="4294967295" type="body"/>
          </p:nvPr>
        </p:nvSpPr>
        <p:spPr>
          <a:xfrm>
            <a:off x="925285" y="1942012"/>
            <a:ext cx="7696200" cy="43434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Do not open email attachments unless you are expecting the email with the attachment and you trust the sender. </a:t>
            </a:r>
            <a:endParaRPr/>
          </a:p>
          <a:p>
            <a:pPr indent="-228600" lvl="0" marL="228600" rtl="0" algn="l">
              <a:lnSpc>
                <a:spcPct val="90000"/>
              </a:lnSpc>
              <a:spcBef>
                <a:spcPts val="1000"/>
              </a:spcBef>
              <a:spcAft>
                <a:spcPts val="0"/>
              </a:spcAft>
              <a:buClr>
                <a:schemeClr val="dk1"/>
              </a:buClr>
              <a:buSzPts val="2800"/>
              <a:buChar char="•"/>
            </a:pPr>
            <a:r>
              <a:rPr lang="en-US"/>
              <a:t>Do not click on links in emails unless you are absolutely sure of their validity.</a:t>
            </a:r>
            <a:endParaRPr/>
          </a:p>
          <a:p>
            <a:pPr indent="-228600" lvl="0" marL="228600" rtl="0" algn="l">
              <a:lnSpc>
                <a:spcPct val="90000"/>
              </a:lnSpc>
              <a:spcBef>
                <a:spcPts val="1000"/>
              </a:spcBef>
              <a:spcAft>
                <a:spcPts val="0"/>
              </a:spcAft>
              <a:buClr>
                <a:schemeClr val="dk1"/>
              </a:buClr>
              <a:buSzPts val="2800"/>
              <a:buChar char="•"/>
            </a:pPr>
            <a:r>
              <a:rPr lang="en-US"/>
              <a:t>Only visit and/or download software from web pages you trust.</a:t>
            </a:r>
            <a:endParaRPr/>
          </a:p>
          <a:p>
            <a:pPr indent="-50800" lvl="0" marL="228600" rtl="0" algn="l">
              <a:lnSpc>
                <a:spcPct val="90000"/>
              </a:lnSpc>
              <a:spcBef>
                <a:spcPts val="1000"/>
              </a:spcBef>
              <a:spcAft>
                <a:spcPts val="0"/>
              </a:spcAft>
              <a:buClr>
                <a:schemeClr val="dk1"/>
              </a:buClr>
              <a:buSzPts val="2800"/>
              <a:buNone/>
            </a:pPr>
            <a:r>
              <a:t/>
            </a:r>
            <a:endParaRPr>
              <a:latin typeface="Arial"/>
              <a:ea typeface="Arial"/>
              <a:cs typeface="Arial"/>
              <a:sym typeface="Arial"/>
            </a:endParaRPr>
          </a:p>
        </p:txBody>
      </p:sp>
      <p:pic>
        <p:nvPicPr>
          <p:cNvPr id="908" name="Google Shape;908;p39"/>
          <p:cNvPicPr preferRelativeResize="0"/>
          <p:nvPr/>
        </p:nvPicPr>
        <p:blipFill rotWithShape="1">
          <a:blip r:embed="rId3">
            <a:alphaModFix/>
          </a:blip>
          <a:srcRect b="0" l="0" r="0" t="0"/>
          <a:stretch/>
        </p:blipFill>
        <p:spPr>
          <a:xfrm>
            <a:off x="9123811" y="2609801"/>
            <a:ext cx="1894115" cy="2362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4"/>
          <p:cNvSpPr txBox="1"/>
          <p:nvPr/>
        </p:nvSpPr>
        <p:spPr>
          <a:xfrm>
            <a:off x="433331"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What is a Cyber Attack?</a:t>
            </a:r>
            <a:endParaRPr/>
          </a:p>
        </p:txBody>
      </p:sp>
      <p:sp>
        <p:nvSpPr>
          <p:cNvPr id="114" name="Google Shape;114;p4"/>
          <p:cNvSpPr/>
          <p:nvPr/>
        </p:nvSpPr>
        <p:spPr>
          <a:xfrm>
            <a:off x="433330" y="1450056"/>
            <a:ext cx="6868617" cy="769275"/>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000000"/>
                </a:solidFill>
                <a:latin typeface="Calibri"/>
                <a:ea typeface="Calibri"/>
                <a:cs typeface="Calibri"/>
                <a:sym typeface="Calibri"/>
              </a:rPr>
              <a:t>A cyber attack is done by cybercriminals using one or more computers to attack single or multiple computers or networks.</a:t>
            </a:r>
            <a:endParaRPr b="1" sz="2000">
              <a:solidFill>
                <a:srgbClr val="000000"/>
              </a:solidFill>
              <a:latin typeface="Calibri"/>
              <a:ea typeface="Calibri"/>
              <a:cs typeface="Calibri"/>
              <a:sym typeface="Calibri"/>
            </a:endParaRPr>
          </a:p>
        </p:txBody>
      </p:sp>
      <p:sp>
        <p:nvSpPr>
          <p:cNvPr id="115" name="Google Shape;115;p4"/>
          <p:cNvSpPr/>
          <p:nvPr/>
        </p:nvSpPr>
        <p:spPr>
          <a:xfrm>
            <a:off x="5056613" y="3345179"/>
            <a:ext cx="6868617" cy="769276"/>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000000"/>
                </a:solidFill>
                <a:latin typeface="Calibri"/>
                <a:ea typeface="Calibri"/>
                <a:cs typeface="Calibri"/>
                <a:sym typeface="Calibri"/>
              </a:rPr>
              <a:t>A cyber attack can disable computers, steal data, or use a breached computer as a launch point for other attacks.</a:t>
            </a:r>
            <a:endParaRPr b="1" sz="2000">
              <a:solidFill>
                <a:srgbClr val="000000"/>
              </a:solidFill>
              <a:latin typeface="Calibri"/>
              <a:ea typeface="Calibri"/>
              <a:cs typeface="Calibri"/>
              <a:sym typeface="Calibri"/>
            </a:endParaRPr>
          </a:p>
        </p:txBody>
      </p:sp>
      <p:pic>
        <p:nvPicPr>
          <p:cNvPr id="116" name="Google Shape;116;p4"/>
          <p:cNvPicPr preferRelativeResize="0"/>
          <p:nvPr/>
        </p:nvPicPr>
        <p:blipFill rotWithShape="1">
          <a:blip r:embed="rId3">
            <a:alphaModFix/>
          </a:blip>
          <a:srcRect b="0" l="0" r="0" t="0"/>
          <a:stretch/>
        </p:blipFill>
        <p:spPr>
          <a:xfrm>
            <a:off x="7853741" y="1006909"/>
            <a:ext cx="1608312" cy="1608312"/>
          </a:xfrm>
          <a:prstGeom prst="rect">
            <a:avLst/>
          </a:prstGeom>
          <a:noFill/>
          <a:ln>
            <a:noFill/>
          </a:ln>
        </p:spPr>
      </p:pic>
      <p:sp>
        <p:nvSpPr>
          <p:cNvPr id="117" name="Google Shape;117;p4"/>
          <p:cNvSpPr/>
          <p:nvPr/>
        </p:nvSpPr>
        <p:spPr>
          <a:xfrm>
            <a:off x="433331" y="5260114"/>
            <a:ext cx="6868616" cy="769275"/>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000000"/>
                </a:solidFill>
                <a:latin typeface="Calibri"/>
                <a:ea typeface="Calibri"/>
                <a:cs typeface="Calibri"/>
                <a:sym typeface="Calibri"/>
              </a:rPr>
              <a:t>A cyber attack can be executed from anywhere in the world using various attack strategies.</a:t>
            </a:r>
            <a:endParaRPr b="1" sz="2000">
              <a:solidFill>
                <a:srgbClr val="000000"/>
              </a:solidFill>
              <a:latin typeface="Calibri"/>
              <a:ea typeface="Calibri"/>
              <a:cs typeface="Calibri"/>
              <a:sym typeface="Calibri"/>
            </a:endParaRPr>
          </a:p>
        </p:txBody>
      </p:sp>
      <p:pic>
        <p:nvPicPr>
          <p:cNvPr id="118" name="Google Shape;118;p4"/>
          <p:cNvPicPr preferRelativeResize="0"/>
          <p:nvPr/>
        </p:nvPicPr>
        <p:blipFill rotWithShape="1">
          <a:blip r:embed="rId4">
            <a:alphaModFix/>
          </a:blip>
          <a:srcRect b="0" l="15108" r="13889" t="0"/>
          <a:stretch/>
        </p:blipFill>
        <p:spPr>
          <a:xfrm>
            <a:off x="7421218" y="4551690"/>
            <a:ext cx="4094922" cy="2059096"/>
          </a:xfrm>
          <a:prstGeom prst="rect">
            <a:avLst/>
          </a:prstGeom>
          <a:noFill/>
          <a:ln>
            <a:noFill/>
          </a:ln>
        </p:spPr>
      </p:pic>
      <p:pic>
        <p:nvPicPr>
          <p:cNvPr id="119" name="Google Shape;119;p4"/>
          <p:cNvPicPr preferRelativeResize="0"/>
          <p:nvPr/>
        </p:nvPicPr>
        <p:blipFill rotWithShape="1">
          <a:blip r:embed="rId5">
            <a:alphaModFix/>
          </a:blip>
          <a:srcRect b="10697" l="6328" r="14186" t="17584"/>
          <a:stretch/>
        </p:blipFill>
        <p:spPr>
          <a:xfrm>
            <a:off x="1703224" y="2881794"/>
            <a:ext cx="3058435" cy="183971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40"/>
          <p:cNvSpPr txBox="1"/>
          <p:nvPr>
            <p:ph type="title"/>
          </p:nvPr>
        </p:nvSpPr>
        <p:spPr>
          <a:xfrm>
            <a:off x="1012372" y="301173"/>
            <a:ext cx="74676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sz="3200"/>
              <a:t>Backup Important Information</a:t>
            </a:r>
            <a:endParaRPr sz="3200">
              <a:latin typeface="Century Gothic"/>
              <a:ea typeface="Century Gothic"/>
              <a:cs typeface="Century Gothic"/>
              <a:sym typeface="Century Gothic"/>
            </a:endParaRPr>
          </a:p>
        </p:txBody>
      </p:sp>
      <p:sp>
        <p:nvSpPr>
          <p:cNvPr id="914" name="Google Shape;914;p40"/>
          <p:cNvSpPr txBox="1"/>
          <p:nvPr>
            <p:ph idx="1" type="body"/>
          </p:nvPr>
        </p:nvSpPr>
        <p:spPr>
          <a:xfrm>
            <a:off x="1600200" y="1600201"/>
            <a:ext cx="7162800" cy="3886200"/>
          </a:xfrm>
          <a:prstGeom prst="rect">
            <a:avLst/>
          </a:prstGeom>
          <a:noFill/>
          <a:ln>
            <a:noFill/>
          </a:ln>
        </p:spPr>
        <p:txBody>
          <a:bodyPr anchorCtr="0" anchor="t" bIns="45700" lIns="91425" spcFirstLastPara="1" rIns="91425" wrap="square" tIns="45700">
            <a:normAutofit lnSpcReduction="10000"/>
          </a:bodyPr>
          <a:lstStyle/>
          <a:p>
            <a:pPr indent="-384047" lvl="0" marL="420624" rtl="0" algn="l">
              <a:lnSpc>
                <a:spcPct val="90000"/>
              </a:lnSpc>
              <a:spcBef>
                <a:spcPts val="0"/>
              </a:spcBef>
              <a:spcAft>
                <a:spcPts val="0"/>
              </a:spcAft>
              <a:buClr>
                <a:schemeClr val="dk1"/>
              </a:buClr>
              <a:buSzPts val="2800"/>
              <a:buFont typeface="Noto Sans Symbols"/>
              <a:buChar char="⦿"/>
            </a:pPr>
            <a:r>
              <a:rPr b="0" lang="en-US"/>
              <a:t>No security measure is 100% reliable.</a:t>
            </a:r>
            <a:endParaRPr/>
          </a:p>
          <a:p>
            <a:pPr indent="-384047" lvl="0" marL="420624" rtl="0" algn="l">
              <a:lnSpc>
                <a:spcPct val="90000"/>
              </a:lnSpc>
              <a:spcBef>
                <a:spcPts val="1000"/>
              </a:spcBef>
              <a:spcAft>
                <a:spcPts val="0"/>
              </a:spcAft>
              <a:buClr>
                <a:schemeClr val="dk1"/>
              </a:buClr>
              <a:buSzPts val="2800"/>
              <a:buFont typeface="Noto Sans Symbols"/>
              <a:buChar char="⦿"/>
            </a:pPr>
            <a:r>
              <a:rPr b="0" lang="en-US"/>
              <a:t>Even the best hardware fails.</a:t>
            </a:r>
            <a:endParaRPr b="0"/>
          </a:p>
          <a:p>
            <a:pPr indent="-384047" lvl="0" marL="420624" rtl="0" algn="l">
              <a:lnSpc>
                <a:spcPct val="90000"/>
              </a:lnSpc>
              <a:spcBef>
                <a:spcPts val="1000"/>
              </a:spcBef>
              <a:spcAft>
                <a:spcPts val="0"/>
              </a:spcAft>
              <a:buClr>
                <a:schemeClr val="dk1"/>
              </a:buClr>
              <a:buSzPts val="2800"/>
              <a:buFont typeface="Noto Sans Symbols"/>
              <a:buChar char="⦿"/>
            </a:pPr>
            <a:r>
              <a:rPr b="0" lang="en-US"/>
              <a:t>What information is important to you?</a:t>
            </a:r>
            <a:endParaRPr/>
          </a:p>
          <a:p>
            <a:pPr indent="-384047" lvl="0" marL="420624" rtl="0" algn="l">
              <a:lnSpc>
                <a:spcPct val="90000"/>
              </a:lnSpc>
              <a:spcBef>
                <a:spcPts val="1000"/>
              </a:spcBef>
              <a:spcAft>
                <a:spcPts val="0"/>
              </a:spcAft>
              <a:buClr>
                <a:schemeClr val="dk1"/>
              </a:buClr>
              <a:buSzPts val="2800"/>
              <a:buFont typeface="Noto Sans Symbols"/>
              <a:buChar char="⦿"/>
            </a:pPr>
            <a:r>
              <a:rPr b="0" lang="en-US"/>
              <a:t>Is your backup:</a:t>
            </a:r>
            <a:endParaRPr/>
          </a:p>
          <a:p>
            <a:pPr indent="-341313" lvl="2" marL="1255713" rtl="0" algn="l">
              <a:lnSpc>
                <a:spcPct val="150000"/>
              </a:lnSpc>
              <a:spcBef>
                <a:spcPts val="700"/>
              </a:spcBef>
              <a:spcAft>
                <a:spcPts val="0"/>
              </a:spcAft>
              <a:buClr>
                <a:srgbClr val="000000"/>
              </a:buClr>
              <a:buSzPts val="2000"/>
              <a:buFont typeface="Calibri"/>
              <a:buNone/>
            </a:pPr>
            <a:r>
              <a:rPr b="0" lang="en-US">
                <a:solidFill>
                  <a:srgbClr val="000000"/>
                </a:solidFill>
              </a:rPr>
              <a:t>Recent?</a:t>
            </a:r>
            <a:endParaRPr/>
          </a:p>
          <a:p>
            <a:pPr indent="-341313" lvl="2" marL="1255713" rtl="0" algn="l">
              <a:lnSpc>
                <a:spcPct val="90000"/>
              </a:lnSpc>
              <a:spcBef>
                <a:spcPts val="700"/>
              </a:spcBef>
              <a:spcAft>
                <a:spcPts val="0"/>
              </a:spcAft>
              <a:buClr>
                <a:srgbClr val="000000"/>
              </a:buClr>
              <a:buSzPts val="2000"/>
              <a:buFont typeface="Calibri"/>
              <a:buNone/>
            </a:pPr>
            <a:r>
              <a:rPr b="0" lang="en-US">
                <a:solidFill>
                  <a:srgbClr val="000000"/>
                </a:solidFill>
              </a:rPr>
              <a:t>Off-site &amp; Secure?</a:t>
            </a:r>
            <a:endParaRPr/>
          </a:p>
          <a:p>
            <a:pPr indent="-341313" lvl="2" marL="1255713" rtl="0" algn="l">
              <a:lnSpc>
                <a:spcPct val="90000"/>
              </a:lnSpc>
              <a:spcBef>
                <a:spcPts val="700"/>
              </a:spcBef>
              <a:spcAft>
                <a:spcPts val="0"/>
              </a:spcAft>
              <a:buClr>
                <a:srgbClr val="000000"/>
              </a:buClr>
              <a:buSzPts val="2000"/>
              <a:buFont typeface="Calibri"/>
              <a:buNone/>
            </a:pPr>
            <a:r>
              <a:rPr b="0" lang="en-US">
                <a:solidFill>
                  <a:srgbClr val="000000"/>
                </a:solidFill>
              </a:rPr>
              <a:t>Process Documented?</a:t>
            </a:r>
            <a:endParaRPr/>
          </a:p>
          <a:p>
            <a:pPr indent="-341313" lvl="2" marL="1255713" rtl="0" algn="l">
              <a:lnSpc>
                <a:spcPct val="90000"/>
              </a:lnSpc>
              <a:spcBef>
                <a:spcPts val="700"/>
              </a:spcBef>
              <a:spcAft>
                <a:spcPts val="0"/>
              </a:spcAft>
              <a:buClr>
                <a:srgbClr val="000000"/>
              </a:buClr>
              <a:buSzPts val="2000"/>
              <a:buFont typeface="Calibri"/>
              <a:buNone/>
            </a:pPr>
            <a:r>
              <a:rPr b="0" lang="en-US">
                <a:solidFill>
                  <a:srgbClr val="000000"/>
                </a:solidFill>
              </a:rPr>
              <a:t>Encrypted?</a:t>
            </a:r>
            <a:endParaRPr/>
          </a:p>
          <a:p>
            <a:pPr indent="-341313" lvl="2" marL="1255713" rtl="0" algn="l">
              <a:lnSpc>
                <a:spcPct val="90000"/>
              </a:lnSpc>
              <a:spcBef>
                <a:spcPts val="700"/>
              </a:spcBef>
              <a:spcAft>
                <a:spcPts val="0"/>
              </a:spcAft>
              <a:buClr>
                <a:srgbClr val="000000"/>
              </a:buClr>
              <a:buSzPts val="2000"/>
              <a:buFont typeface="Calibri"/>
              <a:buNone/>
            </a:pPr>
            <a:r>
              <a:rPr b="0" lang="en-US">
                <a:solidFill>
                  <a:srgbClr val="000000"/>
                </a:solidFill>
              </a:rPr>
              <a:t>Tested?</a:t>
            </a:r>
            <a:endParaRPr/>
          </a:p>
          <a:p>
            <a:pPr indent="141224" lvl="0" marL="36576" rtl="0" algn="l">
              <a:lnSpc>
                <a:spcPct val="90000"/>
              </a:lnSpc>
              <a:spcBef>
                <a:spcPts val="1000"/>
              </a:spcBef>
              <a:spcAft>
                <a:spcPts val="0"/>
              </a:spcAft>
              <a:buClr>
                <a:schemeClr val="dk1"/>
              </a:buClr>
              <a:buSzPts val="2800"/>
              <a:buNone/>
            </a:pPr>
            <a:r>
              <a:t/>
            </a:r>
            <a:endParaRPr/>
          </a:p>
        </p:txBody>
      </p:sp>
      <p:pic>
        <p:nvPicPr>
          <p:cNvPr id="915" name="Google Shape;915;p40"/>
          <p:cNvPicPr preferRelativeResize="0"/>
          <p:nvPr/>
        </p:nvPicPr>
        <p:blipFill rotWithShape="1">
          <a:blip r:embed="rId3">
            <a:alphaModFix/>
          </a:blip>
          <a:srcRect b="0" l="0" r="0" t="0"/>
          <a:stretch/>
        </p:blipFill>
        <p:spPr>
          <a:xfrm>
            <a:off x="5725886" y="3013166"/>
            <a:ext cx="2273300" cy="2273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41"/>
          <p:cNvSpPr txBox="1"/>
          <p:nvPr>
            <p:ph type="title"/>
          </p:nvPr>
        </p:nvSpPr>
        <p:spPr>
          <a:xfrm>
            <a:off x="1447800" y="1100278"/>
            <a:ext cx="74676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entury Gothic"/>
              <a:buNone/>
            </a:pPr>
            <a:r>
              <a:rPr lang="en-US" sz="2800">
                <a:latin typeface="Century Gothic"/>
                <a:ea typeface="Century Gothic"/>
                <a:cs typeface="Century Gothic"/>
                <a:sym typeface="Century Gothic"/>
              </a:rPr>
              <a:t>Secure Business Transactions</a:t>
            </a:r>
            <a:endParaRPr sz="2800">
              <a:latin typeface="Century Gothic"/>
              <a:ea typeface="Century Gothic"/>
              <a:cs typeface="Century Gothic"/>
              <a:sym typeface="Century Gothic"/>
            </a:endParaRPr>
          </a:p>
        </p:txBody>
      </p:sp>
      <p:pic>
        <p:nvPicPr>
          <p:cNvPr id="921" name="Google Shape;921;p41"/>
          <p:cNvPicPr preferRelativeResize="0"/>
          <p:nvPr/>
        </p:nvPicPr>
        <p:blipFill rotWithShape="1">
          <a:blip r:embed="rId3">
            <a:alphaModFix/>
          </a:blip>
          <a:srcRect b="2701" l="0" r="0" t="0"/>
          <a:stretch/>
        </p:blipFill>
        <p:spPr>
          <a:xfrm>
            <a:off x="1447800" y="2438400"/>
            <a:ext cx="4572000" cy="3558131"/>
          </a:xfrm>
          <a:prstGeom prst="rect">
            <a:avLst/>
          </a:prstGeom>
          <a:noFill/>
          <a:ln>
            <a:noFill/>
          </a:ln>
        </p:spPr>
      </p:pic>
      <p:cxnSp>
        <p:nvCxnSpPr>
          <p:cNvPr id="922" name="Google Shape;922;p41"/>
          <p:cNvCxnSpPr/>
          <p:nvPr/>
        </p:nvCxnSpPr>
        <p:spPr>
          <a:xfrm flipH="1">
            <a:off x="6127563" y="4495800"/>
            <a:ext cx="1111437" cy="1328878"/>
          </a:xfrm>
          <a:prstGeom prst="straightConnector1">
            <a:avLst/>
          </a:prstGeom>
          <a:noFill/>
          <a:ln cap="flat" cmpd="sng" w="57150">
            <a:solidFill>
              <a:srgbClr val="FF0000"/>
            </a:solidFill>
            <a:prstDash val="solid"/>
            <a:miter lim="800000"/>
            <a:headEnd len="sm" w="sm" type="none"/>
            <a:tailEnd len="med" w="med" type="stealth"/>
          </a:ln>
        </p:spPr>
      </p:cxnSp>
      <p:sp>
        <p:nvSpPr>
          <p:cNvPr id="923" name="Google Shape;923;p41"/>
          <p:cNvSpPr txBox="1"/>
          <p:nvPr/>
        </p:nvSpPr>
        <p:spPr>
          <a:xfrm>
            <a:off x="6477000" y="2286000"/>
            <a:ext cx="1371600" cy="685800"/>
          </a:xfrm>
          <a:prstGeom prst="rect">
            <a:avLst/>
          </a:prstGeom>
          <a:noFill/>
          <a:ln>
            <a:noFill/>
          </a:ln>
        </p:spPr>
        <p:txBody>
          <a:bodyPr anchorCtr="0" anchor="t" bIns="45700" lIns="91425" spcFirstLastPara="1" rIns="91425" wrap="square" tIns="45700">
            <a:noAutofit/>
          </a:bodyPr>
          <a:lstStyle/>
          <a:p>
            <a:pPr indent="-382588" lvl="0" marL="419100" marR="0" rtl="0" algn="l">
              <a:spcBef>
                <a:spcPts val="0"/>
              </a:spcBef>
              <a:spcAft>
                <a:spcPts val="0"/>
              </a:spcAft>
              <a:buNone/>
            </a:pPr>
            <a:r>
              <a:rPr lang="en-US" sz="3000">
                <a:solidFill>
                  <a:schemeClr val="dk1"/>
                </a:solidFill>
                <a:latin typeface="Arial"/>
                <a:ea typeface="Arial"/>
                <a:cs typeface="Arial"/>
                <a:sym typeface="Arial"/>
              </a:rPr>
              <a:t>https://</a:t>
            </a:r>
            <a:endParaRPr/>
          </a:p>
        </p:txBody>
      </p:sp>
      <p:sp>
        <p:nvSpPr>
          <p:cNvPr id="924" name="Google Shape;924;p41"/>
          <p:cNvSpPr txBox="1"/>
          <p:nvPr/>
        </p:nvSpPr>
        <p:spPr>
          <a:xfrm>
            <a:off x="6324600" y="3886200"/>
            <a:ext cx="2667000" cy="685800"/>
          </a:xfrm>
          <a:prstGeom prst="rect">
            <a:avLst/>
          </a:prstGeom>
          <a:noFill/>
          <a:ln>
            <a:noFill/>
          </a:ln>
        </p:spPr>
        <p:txBody>
          <a:bodyPr anchorCtr="0" anchor="t" bIns="45700" lIns="91425" spcFirstLastPara="1" rIns="91425" wrap="square" tIns="45700">
            <a:normAutofit fontScale="70000" lnSpcReduction="20000"/>
          </a:bodyPr>
          <a:lstStyle/>
          <a:p>
            <a:pPr indent="0" lvl="0" marL="0" marR="0" rtl="0" algn="l">
              <a:spcBef>
                <a:spcPts val="0"/>
              </a:spcBef>
              <a:spcAft>
                <a:spcPts val="0"/>
              </a:spcAft>
              <a:buNone/>
            </a:pPr>
            <a:r>
              <a:rPr lang="en-US" sz="3000">
                <a:solidFill>
                  <a:schemeClr val="dk1"/>
                </a:solidFill>
                <a:latin typeface="Century"/>
                <a:ea typeface="Century"/>
                <a:cs typeface="Century"/>
                <a:sym typeface="Century"/>
              </a:rPr>
              <a:t>Symbol indicating</a:t>
            </a:r>
            <a:endParaRPr/>
          </a:p>
          <a:p>
            <a:pPr indent="0" lvl="0" marL="0" marR="0" rtl="0" algn="l">
              <a:spcBef>
                <a:spcPts val="420"/>
              </a:spcBef>
              <a:spcAft>
                <a:spcPts val="0"/>
              </a:spcAft>
              <a:buNone/>
            </a:pPr>
            <a:r>
              <a:rPr lang="en-US" sz="3000">
                <a:solidFill>
                  <a:schemeClr val="dk1"/>
                </a:solidFill>
                <a:latin typeface="Century"/>
                <a:ea typeface="Century"/>
                <a:cs typeface="Century"/>
                <a:sym typeface="Century"/>
              </a:rPr>
              <a:t>enhanced security</a:t>
            </a:r>
            <a:endParaRPr/>
          </a:p>
        </p:txBody>
      </p:sp>
      <p:sp>
        <p:nvSpPr>
          <p:cNvPr id="925" name="Google Shape;925;p41"/>
          <p:cNvSpPr/>
          <p:nvPr/>
        </p:nvSpPr>
        <p:spPr>
          <a:xfrm>
            <a:off x="1981200" y="2514600"/>
            <a:ext cx="1066800" cy="3048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6" name="Google Shape;926;p41"/>
          <p:cNvSpPr/>
          <p:nvPr/>
        </p:nvSpPr>
        <p:spPr>
          <a:xfrm>
            <a:off x="5867400" y="5791200"/>
            <a:ext cx="304800" cy="2286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27" name="Google Shape;927;p41"/>
          <p:cNvCxnSpPr/>
          <p:nvPr/>
        </p:nvCxnSpPr>
        <p:spPr>
          <a:xfrm flipH="1">
            <a:off x="3124200" y="2628900"/>
            <a:ext cx="3352800" cy="38100"/>
          </a:xfrm>
          <a:prstGeom prst="straightConnector1">
            <a:avLst/>
          </a:prstGeom>
          <a:noFill/>
          <a:ln cap="flat" cmpd="sng" w="57150">
            <a:solidFill>
              <a:srgbClr val="FF0000"/>
            </a:solidFill>
            <a:prstDash val="solid"/>
            <a:miter lim="800000"/>
            <a:headEnd len="sm" w="sm" type="none"/>
            <a:tailEnd len="med" w="med" type="stealth"/>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42"/>
          <p:cNvSpPr txBox="1"/>
          <p:nvPr/>
        </p:nvSpPr>
        <p:spPr>
          <a:xfrm>
            <a:off x="357051" y="-28402"/>
            <a:ext cx="7467600" cy="11430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200"/>
              <a:buFont typeface="Century Gothic"/>
              <a:buNone/>
            </a:pPr>
            <a:r>
              <a:rPr lang="en-US" sz="3200">
                <a:solidFill>
                  <a:schemeClr val="dk1"/>
                </a:solidFill>
                <a:latin typeface="Century Gothic"/>
                <a:ea typeface="Century Gothic"/>
                <a:cs typeface="Century Gothic"/>
                <a:sym typeface="Century Gothic"/>
              </a:rPr>
              <a:t>Best Practices to avoid these threats</a:t>
            </a:r>
            <a:endParaRPr sz="3200">
              <a:solidFill>
                <a:schemeClr val="dk1"/>
              </a:solidFill>
              <a:latin typeface="Century Gothic"/>
              <a:ea typeface="Century Gothic"/>
              <a:cs typeface="Century Gothic"/>
              <a:sym typeface="Century Gothic"/>
            </a:endParaRPr>
          </a:p>
        </p:txBody>
      </p:sp>
      <p:sp>
        <p:nvSpPr>
          <p:cNvPr id="933" name="Google Shape;933;p42"/>
          <p:cNvSpPr txBox="1"/>
          <p:nvPr/>
        </p:nvSpPr>
        <p:spPr>
          <a:xfrm>
            <a:off x="838200" y="1295400"/>
            <a:ext cx="8077200" cy="15240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Noto Sans Symbols"/>
              <a:buNone/>
            </a:pPr>
            <a:r>
              <a:rPr lang="en-US" sz="2400">
                <a:solidFill>
                  <a:schemeClr val="dk1"/>
                </a:solidFill>
                <a:latin typeface="Arial"/>
                <a:ea typeface="Arial"/>
                <a:cs typeface="Arial"/>
                <a:sym typeface="Arial"/>
              </a:rPr>
              <a:t>    </a:t>
            </a:r>
            <a:r>
              <a:rPr lang="en-US" sz="2400">
                <a:solidFill>
                  <a:srgbClr val="000000"/>
                </a:solidFill>
                <a:latin typeface="Calibri"/>
                <a:ea typeface="Calibri"/>
                <a:cs typeface="Calibri"/>
                <a:sym typeface="Calibri"/>
              </a:rPr>
              <a:t>Defense in depth </a:t>
            </a:r>
            <a:r>
              <a:rPr lang="en-US" sz="2400">
                <a:solidFill>
                  <a:schemeClr val="dk1"/>
                </a:solidFill>
                <a:latin typeface="Calibri"/>
                <a:ea typeface="Calibri"/>
                <a:cs typeface="Calibri"/>
                <a:sym typeface="Calibri"/>
              </a:rPr>
              <a:t>uses multiple layers of defense to address technical, personnel and operational issues.</a:t>
            </a:r>
            <a:endParaRPr/>
          </a:p>
          <a:p>
            <a:pPr indent="0" lvl="0" marL="0" marR="0" rtl="0" algn="ctr">
              <a:lnSpc>
                <a:spcPct val="9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pic>
        <p:nvPicPr>
          <p:cNvPr id="934" name="Google Shape;934;p42"/>
          <p:cNvPicPr preferRelativeResize="0"/>
          <p:nvPr/>
        </p:nvPicPr>
        <p:blipFill rotWithShape="1">
          <a:blip r:embed="rId3">
            <a:alphaModFix/>
          </a:blip>
          <a:srcRect b="0" l="0" r="0" t="0"/>
          <a:stretch/>
        </p:blipFill>
        <p:spPr>
          <a:xfrm>
            <a:off x="838200" y="2438400"/>
            <a:ext cx="4005160" cy="2971800"/>
          </a:xfrm>
          <a:prstGeom prst="rect">
            <a:avLst/>
          </a:prstGeom>
          <a:noFill/>
          <a:ln>
            <a:noFill/>
          </a:ln>
        </p:spPr>
      </p:pic>
      <p:pic>
        <p:nvPicPr>
          <p:cNvPr id="935" name="Google Shape;935;p42"/>
          <p:cNvPicPr preferRelativeResize="0"/>
          <p:nvPr/>
        </p:nvPicPr>
        <p:blipFill rotWithShape="1">
          <a:blip r:embed="rId4">
            <a:alphaModFix/>
          </a:blip>
          <a:srcRect b="0" l="0" r="0" t="0"/>
          <a:stretch/>
        </p:blipFill>
        <p:spPr>
          <a:xfrm>
            <a:off x="4953000" y="2076796"/>
            <a:ext cx="3505200" cy="3273239"/>
          </a:xfrm>
          <a:prstGeom prst="rect">
            <a:avLst/>
          </a:prstGeom>
          <a:noFill/>
          <a:ln>
            <a:noFill/>
          </a:ln>
        </p:spPr>
      </p:pic>
      <p:sp>
        <p:nvSpPr>
          <p:cNvPr id="936" name="Google Shape;936;p42"/>
          <p:cNvSpPr/>
          <p:nvPr/>
        </p:nvSpPr>
        <p:spPr>
          <a:xfrm>
            <a:off x="5029200" y="5396345"/>
            <a:ext cx="3352800" cy="228600"/>
          </a:xfrm>
          <a:prstGeom prst="rect">
            <a:avLst/>
          </a:prstGeom>
          <a:solidFill>
            <a:srgbClr val="4D3768"/>
          </a:solidFill>
          <a:ln cap="flat" cmpd="sng" w="9525">
            <a:solidFill>
              <a:srgbClr val="4D376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User Account Controls</a:t>
            </a:r>
            <a:endParaRPr sz="1400">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43"/>
          <p:cNvSpPr txBox="1"/>
          <p:nvPr>
            <p:ph type="title"/>
          </p:nvPr>
        </p:nvSpPr>
        <p:spPr>
          <a:xfrm>
            <a:off x="3609703" y="2494371"/>
            <a:ext cx="4802777" cy="95422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5"/>
          <p:cNvSpPr txBox="1"/>
          <p:nvPr/>
        </p:nvSpPr>
        <p:spPr>
          <a:xfrm>
            <a:off x="1699337" y="2512187"/>
            <a:ext cx="8312980" cy="76927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888888"/>
                </a:solidFill>
                <a:latin typeface="Calibri"/>
                <a:ea typeface="Calibri"/>
                <a:cs typeface="Calibri"/>
                <a:sym typeface="Calibri"/>
              </a:rPr>
              <a:t>Types of Cyber Attacks</a:t>
            </a:r>
            <a:endParaRPr sz="4000">
              <a:solidFill>
                <a:srgbClr val="888888"/>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6"/>
          <p:cNvSpPr txBox="1"/>
          <p:nvPr/>
        </p:nvSpPr>
        <p:spPr>
          <a:xfrm>
            <a:off x="433331"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Types of Cyber Attacks : Web Based </a:t>
            </a:r>
            <a:endParaRPr b="1" i="0" sz="3200">
              <a:solidFill>
                <a:srgbClr val="604878"/>
              </a:solidFill>
              <a:latin typeface="Raleway Light"/>
              <a:ea typeface="Raleway Light"/>
              <a:cs typeface="Raleway Light"/>
              <a:sym typeface="Raleway Light"/>
            </a:endParaRPr>
          </a:p>
        </p:txBody>
      </p:sp>
      <p:grpSp>
        <p:nvGrpSpPr>
          <p:cNvPr id="130" name="Google Shape;130;p6"/>
          <p:cNvGrpSpPr/>
          <p:nvPr/>
        </p:nvGrpSpPr>
        <p:grpSpPr>
          <a:xfrm>
            <a:off x="9896756" y="4136180"/>
            <a:ext cx="1399006" cy="1400232"/>
            <a:chOff x="2760729" y="1384341"/>
            <a:chExt cx="1554480" cy="1555842"/>
          </a:xfrm>
        </p:grpSpPr>
        <p:grpSp>
          <p:nvGrpSpPr>
            <p:cNvPr id="131" name="Google Shape;131;p6"/>
            <p:cNvGrpSpPr/>
            <p:nvPr/>
          </p:nvGrpSpPr>
          <p:grpSpPr>
            <a:xfrm>
              <a:off x="2914544" y="1538156"/>
              <a:ext cx="1246851" cy="1248213"/>
              <a:chOff x="1201738" y="1663700"/>
              <a:chExt cx="1454150" cy="1455738"/>
            </a:xfrm>
          </p:grpSpPr>
          <p:sp>
            <p:nvSpPr>
              <p:cNvPr id="132" name="Google Shape;132;p6"/>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133" name="Google Shape;133;p6"/>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134" name="Google Shape;134;p6"/>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135" name="Google Shape;135;p6"/>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nvGrpSpPr>
            <p:cNvPr id="136" name="Google Shape;136;p6"/>
            <p:cNvGrpSpPr/>
            <p:nvPr/>
          </p:nvGrpSpPr>
          <p:grpSpPr>
            <a:xfrm>
              <a:off x="2760729" y="1384341"/>
              <a:ext cx="1554480" cy="1555842"/>
              <a:chOff x="1022350" y="1484312"/>
              <a:chExt cx="1812925" cy="1814513"/>
            </a:xfrm>
          </p:grpSpPr>
          <p:sp>
            <p:nvSpPr>
              <p:cNvPr id="137" name="Google Shape;137;p6"/>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138" name="Google Shape;138;p6"/>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139" name="Google Shape;139;p6"/>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140" name="Google Shape;140;p6"/>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grpSp>
        <p:nvGrpSpPr>
          <p:cNvPr id="141" name="Google Shape;141;p6"/>
          <p:cNvGrpSpPr/>
          <p:nvPr/>
        </p:nvGrpSpPr>
        <p:grpSpPr>
          <a:xfrm>
            <a:off x="1012617" y="1730087"/>
            <a:ext cx="1399006" cy="1400233"/>
            <a:chOff x="2760729" y="1384341"/>
            <a:chExt cx="1554480" cy="1555842"/>
          </a:xfrm>
        </p:grpSpPr>
        <p:grpSp>
          <p:nvGrpSpPr>
            <p:cNvPr id="142" name="Google Shape;142;p6"/>
            <p:cNvGrpSpPr/>
            <p:nvPr/>
          </p:nvGrpSpPr>
          <p:grpSpPr>
            <a:xfrm>
              <a:off x="2914544" y="1538156"/>
              <a:ext cx="1246851" cy="1248213"/>
              <a:chOff x="1201738" y="1663700"/>
              <a:chExt cx="1454150" cy="1455738"/>
            </a:xfrm>
          </p:grpSpPr>
          <p:sp>
            <p:nvSpPr>
              <p:cNvPr id="143" name="Google Shape;143;p6"/>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44" name="Google Shape;144;p6"/>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45" name="Google Shape;145;p6"/>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46" name="Google Shape;146;p6"/>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nvGrpSpPr>
            <p:cNvPr id="147" name="Google Shape;147;p6"/>
            <p:cNvGrpSpPr/>
            <p:nvPr/>
          </p:nvGrpSpPr>
          <p:grpSpPr>
            <a:xfrm>
              <a:off x="2760729" y="1384341"/>
              <a:ext cx="1554480" cy="1555842"/>
              <a:chOff x="1022350" y="1484312"/>
              <a:chExt cx="1812925" cy="1814513"/>
            </a:xfrm>
          </p:grpSpPr>
          <p:sp>
            <p:nvSpPr>
              <p:cNvPr id="148" name="Google Shape;148;p6"/>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49" name="Google Shape;149;p6"/>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50" name="Google Shape;150;p6"/>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51" name="Google Shape;151;p6"/>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grpSp>
        <p:nvGrpSpPr>
          <p:cNvPr id="152" name="Google Shape;152;p6"/>
          <p:cNvGrpSpPr/>
          <p:nvPr/>
        </p:nvGrpSpPr>
        <p:grpSpPr>
          <a:xfrm>
            <a:off x="6857789" y="1730087"/>
            <a:ext cx="1399006" cy="1400233"/>
            <a:chOff x="2760729" y="1384341"/>
            <a:chExt cx="1554480" cy="1555842"/>
          </a:xfrm>
        </p:grpSpPr>
        <p:grpSp>
          <p:nvGrpSpPr>
            <p:cNvPr id="153" name="Google Shape;153;p6"/>
            <p:cNvGrpSpPr/>
            <p:nvPr/>
          </p:nvGrpSpPr>
          <p:grpSpPr>
            <a:xfrm>
              <a:off x="2914544" y="1538156"/>
              <a:ext cx="1246851" cy="1248213"/>
              <a:chOff x="1201738" y="1663700"/>
              <a:chExt cx="1454150" cy="1455738"/>
            </a:xfrm>
          </p:grpSpPr>
          <p:sp>
            <p:nvSpPr>
              <p:cNvPr id="154" name="Google Shape;154;p6"/>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55" name="Google Shape;155;p6"/>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56" name="Google Shape;156;p6"/>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57" name="Google Shape;157;p6"/>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nvGrpSpPr>
            <p:cNvPr id="158" name="Google Shape;158;p6"/>
            <p:cNvGrpSpPr/>
            <p:nvPr/>
          </p:nvGrpSpPr>
          <p:grpSpPr>
            <a:xfrm>
              <a:off x="2760729" y="1384341"/>
              <a:ext cx="1554480" cy="1555842"/>
              <a:chOff x="1022350" y="1484312"/>
              <a:chExt cx="1812925" cy="1814513"/>
            </a:xfrm>
          </p:grpSpPr>
          <p:sp>
            <p:nvSpPr>
              <p:cNvPr id="159" name="Google Shape;159;p6"/>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60" name="Google Shape;160;p6"/>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61" name="Google Shape;161;p6"/>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62" name="Google Shape;162;p6"/>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grpSp>
        <p:nvGrpSpPr>
          <p:cNvPr id="163" name="Google Shape;163;p6"/>
          <p:cNvGrpSpPr/>
          <p:nvPr/>
        </p:nvGrpSpPr>
        <p:grpSpPr>
          <a:xfrm>
            <a:off x="7057678" y="4136180"/>
            <a:ext cx="1399006" cy="1400232"/>
            <a:chOff x="2760729" y="1384341"/>
            <a:chExt cx="1554480" cy="1555842"/>
          </a:xfrm>
        </p:grpSpPr>
        <p:grpSp>
          <p:nvGrpSpPr>
            <p:cNvPr id="164" name="Google Shape;164;p6"/>
            <p:cNvGrpSpPr/>
            <p:nvPr/>
          </p:nvGrpSpPr>
          <p:grpSpPr>
            <a:xfrm>
              <a:off x="2914544" y="1538156"/>
              <a:ext cx="1246851" cy="1248213"/>
              <a:chOff x="1201738" y="1663700"/>
              <a:chExt cx="1454150" cy="1455738"/>
            </a:xfrm>
          </p:grpSpPr>
          <p:sp>
            <p:nvSpPr>
              <p:cNvPr id="165" name="Google Shape;165;p6"/>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00417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66" name="Google Shape;166;p6"/>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00417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67" name="Google Shape;167;p6"/>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00417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68" name="Google Shape;168;p6"/>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00417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nvGrpSpPr>
            <p:cNvPr id="169" name="Google Shape;169;p6"/>
            <p:cNvGrpSpPr/>
            <p:nvPr/>
          </p:nvGrpSpPr>
          <p:grpSpPr>
            <a:xfrm>
              <a:off x="2760729" y="1384341"/>
              <a:ext cx="1554480" cy="1555842"/>
              <a:chOff x="1022350" y="1484312"/>
              <a:chExt cx="1812925" cy="1814513"/>
            </a:xfrm>
          </p:grpSpPr>
          <p:sp>
            <p:nvSpPr>
              <p:cNvPr id="170" name="Google Shape;170;p6"/>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00417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71" name="Google Shape;171;p6"/>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00417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72" name="Google Shape;172;p6"/>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00417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73" name="Google Shape;173;p6"/>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00417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grpSp>
        <p:nvGrpSpPr>
          <p:cNvPr id="174" name="Google Shape;174;p6"/>
          <p:cNvGrpSpPr/>
          <p:nvPr/>
        </p:nvGrpSpPr>
        <p:grpSpPr>
          <a:xfrm>
            <a:off x="4051582" y="4136180"/>
            <a:ext cx="1399006" cy="1400232"/>
            <a:chOff x="2760729" y="1384341"/>
            <a:chExt cx="1554480" cy="1555842"/>
          </a:xfrm>
        </p:grpSpPr>
        <p:grpSp>
          <p:nvGrpSpPr>
            <p:cNvPr id="175" name="Google Shape;175;p6"/>
            <p:cNvGrpSpPr/>
            <p:nvPr/>
          </p:nvGrpSpPr>
          <p:grpSpPr>
            <a:xfrm>
              <a:off x="2914544" y="1538156"/>
              <a:ext cx="1246851" cy="1248213"/>
              <a:chOff x="1201738" y="1663700"/>
              <a:chExt cx="1454150" cy="1455738"/>
            </a:xfrm>
          </p:grpSpPr>
          <p:sp>
            <p:nvSpPr>
              <p:cNvPr id="176" name="Google Shape;176;p6"/>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77" name="Google Shape;177;p6"/>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78" name="Google Shape;178;p6"/>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79" name="Google Shape;179;p6"/>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nvGrpSpPr>
            <p:cNvPr id="180" name="Google Shape;180;p6"/>
            <p:cNvGrpSpPr/>
            <p:nvPr/>
          </p:nvGrpSpPr>
          <p:grpSpPr>
            <a:xfrm>
              <a:off x="2760729" y="1384341"/>
              <a:ext cx="1554480" cy="1555842"/>
              <a:chOff x="1022350" y="1484312"/>
              <a:chExt cx="1812925" cy="1814513"/>
            </a:xfrm>
          </p:grpSpPr>
          <p:sp>
            <p:nvSpPr>
              <p:cNvPr id="181" name="Google Shape;181;p6"/>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82" name="Google Shape;182;p6"/>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83" name="Google Shape;183;p6"/>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184" name="Google Shape;184;p6"/>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grpSp>
        <p:nvGrpSpPr>
          <p:cNvPr id="185" name="Google Shape;185;p6"/>
          <p:cNvGrpSpPr/>
          <p:nvPr/>
        </p:nvGrpSpPr>
        <p:grpSpPr>
          <a:xfrm>
            <a:off x="9780376" y="1730087"/>
            <a:ext cx="1399006" cy="1400233"/>
            <a:chOff x="2760729" y="1384341"/>
            <a:chExt cx="1554480" cy="1555842"/>
          </a:xfrm>
        </p:grpSpPr>
        <p:grpSp>
          <p:nvGrpSpPr>
            <p:cNvPr id="186" name="Google Shape;186;p6"/>
            <p:cNvGrpSpPr/>
            <p:nvPr/>
          </p:nvGrpSpPr>
          <p:grpSpPr>
            <a:xfrm>
              <a:off x="2914544" y="1538156"/>
              <a:ext cx="1246851" cy="1248213"/>
              <a:chOff x="1201738" y="1663700"/>
              <a:chExt cx="1454150" cy="1455738"/>
            </a:xfrm>
          </p:grpSpPr>
          <p:sp>
            <p:nvSpPr>
              <p:cNvPr id="187" name="Google Shape;187;p6"/>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188" name="Google Shape;188;p6"/>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189" name="Google Shape;189;p6"/>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190" name="Google Shape;190;p6"/>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nvGrpSpPr>
            <p:cNvPr id="191" name="Google Shape;191;p6"/>
            <p:cNvGrpSpPr/>
            <p:nvPr/>
          </p:nvGrpSpPr>
          <p:grpSpPr>
            <a:xfrm>
              <a:off x="2760729" y="1384341"/>
              <a:ext cx="1554480" cy="1555842"/>
              <a:chOff x="1022350" y="1484312"/>
              <a:chExt cx="1812925" cy="1814513"/>
            </a:xfrm>
          </p:grpSpPr>
          <p:sp>
            <p:nvSpPr>
              <p:cNvPr id="192" name="Google Shape;192;p6"/>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193" name="Google Shape;193;p6"/>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194" name="Google Shape;194;p6"/>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195" name="Google Shape;195;p6"/>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sp>
        <p:nvSpPr>
          <p:cNvPr id="196" name="Google Shape;196;p6"/>
          <p:cNvSpPr/>
          <p:nvPr/>
        </p:nvSpPr>
        <p:spPr>
          <a:xfrm>
            <a:off x="444128" y="3243240"/>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Denial of Service</a:t>
            </a:r>
            <a:endParaRPr/>
          </a:p>
        </p:txBody>
      </p:sp>
      <p:sp>
        <p:nvSpPr>
          <p:cNvPr id="197" name="Google Shape;197;p6"/>
          <p:cNvSpPr/>
          <p:nvPr/>
        </p:nvSpPr>
        <p:spPr>
          <a:xfrm>
            <a:off x="3493105" y="5683977"/>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Password attack</a:t>
            </a:r>
            <a:endParaRPr/>
          </a:p>
        </p:txBody>
      </p:sp>
      <p:sp>
        <p:nvSpPr>
          <p:cNvPr id="198" name="Google Shape;198;p6"/>
          <p:cNvSpPr/>
          <p:nvPr/>
        </p:nvSpPr>
        <p:spPr>
          <a:xfrm>
            <a:off x="3366714" y="3243240"/>
            <a:ext cx="2535985" cy="851297"/>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Dictionary attack/ Brute Force</a:t>
            </a:r>
            <a:endParaRPr b="1" sz="2200">
              <a:solidFill>
                <a:srgbClr val="000000"/>
              </a:solidFill>
              <a:latin typeface="Calibri"/>
              <a:ea typeface="Calibri"/>
              <a:cs typeface="Calibri"/>
              <a:sym typeface="Calibri"/>
            </a:endParaRPr>
          </a:p>
        </p:txBody>
      </p:sp>
      <p:sp>
        <p:nvSpPr>
          <p:cNvPr id="199" name="Google Shape;199;p6"/>
          <p:cNvSpPr/>
          <p:nvPr/>
        </p:nvSpPr>
        <p:spPr>
          <a:xfrm>
            <a:off x="6289300" y="3243240"/>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Man in the middle</a:t>
            </a:r>
            <a:endParaRPr/>
          </a:p>
        </p:txBody>
      </p:sp>
      <p:sp>
        <p:nvSpPr>
          <p:cNvPr id="200" name="Google Shape;200;p6"/>
          <p:cNvSpPr/>
          <p:nvPr/>
        </p:nvSpPr>
        <p:spPr>
          <a:xfrm>
            <a:off x="9211887" y="3243240"/>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Phishing</a:t>
            </a:r>
            <a:endParaRPr/>
          </a:p>
        </p:txBody>
      </p:sp>
      <p:sp>
        <p:nvSpPr>
          <p:cNvPr id="201" name="Google Shape;201;p6"/>
          <p:cNvSpPr/>
          <p:nvPr/>
        </p:nvSpPr>
        <p:spPr>
          <a:xfrm>
            <a:off x="6470829" y="5683977"/>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SQL Injection</a:t>
            </a:r>
            <a:endParaRPr/>
          </a:p>
        </p:txBody>
      </p:sp>
      <p:sp>
        <p:nvSpPr>
          <p:cNvPr id="202" name="Google Shape;202;p6"/>
          <p:cNvSpPr/>
          <p:nvPr/>
        </p:nvSpPr>
        <p:spPr>
          <a:xfrm>
            <a:off x="9281535" y="5683977"/>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Social Engineering</a:t>
            </a:r>
            <a:endParaRPr/>
          </a:p>
        </p:txBody>
      </p:sp>
      <p:pic>
        <p:nvPicPr>
          <p:cNvPr id="203" name="Google Shape;203;p6"/>
          <p:cNvPicPr preferRelativeResize="0"/>
          <p:nvPr/>
        </p:nvPicPr>
        <p:blipFill rotWithShape="1">
          <a:blip r:embed="rId3">
            <a:alphaModFix/>
          </a:blip>
          <a:srcRect b="0" l="0" r="0" t="0"/>
          <a:stretch/>
        </p:blipFill>
        <p:spPr>
          <a:xfrm>
            <a:off x="1336397" y="1989076"/>
            <a:ext cx="936795" cy="886305"/>
          </a:xfrm>
          <a:prstGeom prst="rect">
            <a:avLst/>
          </a:prstGeom>
          <a:noFill/>
          <a:ln>
            <a:noFill/>
          </a:ln>
        </p:spPr>
      </p:pic>
      <p:pic>
        <p:nvPicPr>
          <p:cNvPr id="204" name="Google Shape;204;p6"/>
          <p:cNvPicPr preferRelativeResize="0"/>
          <p:nvPr/>
        </p:nvPicPr>
        <p:blipFill rotWithShape="1">
          <a:blip r:embed="rId4">
            <a:alphaModFix/>
          </a:blip>
          <a:srcRect b="0" l="0" r="0" t="0"/>
          <a:stretch/>
        </p:blipFill>
        <p:spPr>
          <a:xfrm>
            <a:off x="4232605" y="2046567"/>
            <a:ext cx="795208" cy="795208"/>
          </a:xfrm>
          <a:prstGeom prst="rect">
            <a:avLst/>
          </a:prstGeom>
          <a:noFill/>
          <a:ln>
            <a:noFill/>
          </a:ln>
        </p:spPr>
      </p:pic>
      <p:pic>
        <p:nvPicPr>
          <p:cNvPr id="205" name="Google Shape;205;p6"/>
          <p:cNvPicPr preferRelativeResize="0"/>
          <p:nvPr/>
        </p:nvPicPr>
        <p:blipFill rotWithShape="1">
          <a:blip r:embed="rId5">
            <a:alphaModFix/>
          </a:blip>
          <a:srcRect b="0" l="0" r="0" t="0"/>
          <a:stretch/>
        </p:blipFill>
        <p:spPr>
          <a:xfrm>
            <a:off x="7161451" y="2055264"/>
            <a:ext cx="795208" cy="795208"/>
          </a:xfrm>
          <a:prstGeom prst="rect">
            <a:avLst/>
          </a:prstGeom>
          <a:noFill/>
          <a:ln>
            <a:noFill/>
          </a:ln>
        </p:spPr>
      </p:pic>
      <p:pic>
        <p:nvPicPr>
          <p:cNvPr id="206" name="Google Shape;206;p6"/>
          <p:cNvPicPr preferRelativeResize="0"/>
          <p:nvPr/>
        </p:nvPicPr>
        <p:blipFill rotWithShape="1">
          <a:blip r:embed="rId6">
            <a:alphaModFix/>
          </a:blip>
          <a:srcRect b="0" l="0" r="0" t="0"/>
          <a:stretch/>
        </p:blipFill>
        <p:spPr>
          <a:xfrm>
            <a:off x="10084038" y="2032599"/>
            <a:ext cx="795208" cy="795208"/>
          </a:xfrm>
          <a:prstGeom prst="rect">
            <a:avLst/>
          </a:prstGeom>
          <a:noFill/>
          <a:ln>
            <a:noFill/>
          </a:ln>
        </p:spPr>
      </p:pic>
      <p:pic>
        <p:nvPicPr>
          <p:cNvPr id="207" name="Google Shape;207;p6"/>
          <p:cNvPicPr preferRelativeResize="0"/>
          <p:nvPr/>
        </p:nvPicPr>
        <p:blipFill rotWithShape="1">
          <a:blip r:embed="rId7">
            <a:alphaModFix/>
          </a:blip>
          <a:srcRect b="0" l="0" r="0" t="0"/>
          <a:stretch/>
        </p:blipFill>
        <p:spPr>
          <a:xfrm>
            <a:off x="4358470" y="4426319"/>
            <a:ext cx="795208" cy="795208"/>
          </a:xfrm>
          <a:prstGeom prst="rect">
            <a:avLst/>
          </a:prstGeom>
          <a:noFill/>
          <a:ln>
            <a:noFill/>
          </a:ln>
        </p:spPr>
      </p:pic>
      <p:pic>
        <p:nvPicPr>
          <p:cNvPr id="208" name="Google Shape;208;p6"/>
          <p:cNvPicPr preferRelativeResize="0"/>
          <p:nvPr/>
        </p:nvPicPr>
        <p:blipFill rotWithShape="1">
          <a:blip r:embed="rId8">
            <a:alphaModFix/>
          </a:blip>
          <a:srcRect b="0" l="0" r="0" t="0"/>
          <a:stretch/>
        </p:blipFill>
        <p:spPr>
          <a:xfrm>
            <a:off x="7361340" y="4436500"/>
            <a:ext cx="795208" cy="795208"/>
          </a:xfrm>
          <a:prstGeom prst="rect">
            <a:avLst/>
          </a:prstGeom>
          <a:noFill/>
          <a:ln>
            <a:noFill/>
          </a:ln>
        </p:spPr>
      </p:pic>
      <p:pic>
        <p:nvPicPr>
          <p:cNvPr id="209" name="Google Shape;209;p6"/>
          <p:cNvPicPr preferRelativeResize="0"/>
          <p:nvPr/>
        </p:nvPicPr>
        <p:blipFill rotWithShape="1">
          <a:blip r:embed="rId9">
            <a:alphaModFix/>
          </a:blip>
          <a:srcRect b="0" l="0" r="0" t="0"/>
          <a:stretch/>
        </p:blipFill>
        <p:spPr>
          <a:xfrm>
            <a:off x="10112204" y="4352909"/>
            <a:ext cx="923899" cy="923899"/>
          </a:xfrm>
          <a:prstGeom prst="rect">
            <a:avLst/>
          </a:prstGeom>
          <a:noFill/>
          <a:ln>
            <a:noFill/>
          </a:ln>
        </p:spPr>
      </p:pic>
      <p:grpSp>
        <p:nvGrpSpPr>
          <p:cNvPr id="210" name="Google Shape;210;p6"/>
          <p:cNvGrpSpPr/>
          <p:nvPr/>
        </p:nvGrpSpPr>
        <p:grpSpPr>
          <a:xfrm>
            <a:off x="3935202" y="1744054"/>
            <a:ext cx="1399006" cy="1400233"/>
            <a:chOff x="2760729" y="1384341"/>
            <a:chExt cx="1554480" cy="1555842"/>
          </a:xfrm>
        </p:grpSpPr>
        <p:grpSp>
          <p:nvGrpSpPr>
            <p:cNvPr id="211" name="Google Shape;211;p6"/>
            <p:cNvGrpSpPr/>
            <p:nvPr/>
          </p:nvGrpSpPr>
          <p:grpSpPr>
            <a:xfrm>
              <a:off x="2914544" y="1538156"/>
              <a:ext cx="1246851" cy="1248213"/>
              <a:chOff x="1201738" y="1663700"/>
              <a:chExt cx="1454150" cy="1455738"/>
            </a:xfrm>
          </p:grpSpPr>
          <p:sp>
            <p:nvSpPr>
              <p:cNvPr id="212" name="Google Shape;212;p6"/>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13" name="Google Shape;213;p6"/>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14" name="Google Shape;214;p6"/>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15" name="Google Shape;215;p6"/>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nvGrpSpPr>
            <p:cNvPr id="216" name="Google Shape;216;p6"/>
            <p:cNvGrpSpPr/>
            <p:nvPr/>
          </p:nvGrpSpPr>
          <p:grpSpPr>
            <a:xfrm>
              <a:off x="2760729" y="1384341"/>
              <a:ext cx="1554480" cy="1555842"/>
              <a:chOff x="1022350" y="1484312"/>
              <a:chExt cx="1812925" cy="1814513"/>
            </a:xfrm>
          </p:grpSpPr>
          <p:sp>
            <p:nvSpPr>
              <p:cNvPr id="217" name="Google Shape;217;p6"/>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18" name="Google Shape;218;p6"/>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19" name="Google Shape;219;p6"/>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20" name="Google Shape;220;p6"/>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grpSp>
        <p:nvGrpSpPr>
          <p:cNvPr id="221" name="Google Shape;221;p6"/>
          <p:cNvGrpSpPr/>
          <p:nvPr/>
        </p:nvGrpSpPr>
        <p:grpSpPr>
          <a:xfrm>
            <a:off x="1105514" y="4087825"/>
            <a:ext cx="1399006" cy="1400232"/>
            <a:chOff x="2760729" y="1384341"/>
            <a:chExt cx="1554480" cy="1555842"/>
          </a:xfrm>
        </p:grpSpPr>
        <p:grpSp>
          <p:nvGrpSpPr>
            <p:cNvPr id="222" name="Google Shape;222;p6"/>
            <p:cNvGrpSpPr/>
            <p:nvPr/>
          </p:nvGrpSpPr>
          <p:grpSpPr>
            <a:xfrm>
              <a:off x="2914544" y="1538156"/>
              <a:ext cx="1246851" cy="1248213"/>
              <a:chOff x="1201738" y="1663700"/>
              <a:chExt cx="1454150" cy="1455738"/>
            </a:xfrm>
          </p:grpSpPr>
          <p:sp>
            <p:nvSpPr>
              <p:cNvPr id="223" name="Google Shape;223;p6"/>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24" name="Google Shape;224;p6"/>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25" name="Google Shape;225;p6"/>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26" name="Google Shape;226;p6"/>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nvGrpSpPr>
            <p:cNvPr id="227" name="Google Shape;227;p6"/>
            <p:cNvGrpSpPr/>
            <p:nvPr/>
          </p:nvGrpSpPr>
          <p:grpSpPr>
            <a:xfrm>
              <a:off x="2760729" y="1384341"/>
              <a:ext cx="1554480" cy="1555842"/>
              <a:chOff x="1022350" y="1484312"/>
              <a:chExt cx="1812925" cy="1814513"/>
            </a:xfrm>
          </p:grpSpPr>
          <p:sp>
            <p:nvSpPr>
              <p:cNvPr id="228" name="Google Shape;228;p6"/>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29" name="Google Shape;229;p6"/>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30" name="Google Shape;230;p6"/>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31" name="Google Shape;231;p6"/>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sp>
        <p:nvSpPr>
          <p:cNvPr id="232" name="Google Shape;232;p6"/>
          <p:cNvSpPr/>
          <p:nvPr/>
        </p:nvSpPr>
        <p:spPr>
          <a:xfrm>
            <a:off x="547037" y="5635622"/>
            <a:ext cx="2535985" cy="851297"/>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Cross Site Scripting Attack</a:t>
            </a:r>
            <a:endParaRPr b="1" sz="2200">
              <a:solidFill>
                <a:srgbClr val="000000"/>
              </a:solidFill>
              <a:latin typeface="Calibri"/>
              <a:ea typeface="Calibri"/>
              <a:cs typeface="Calibri"/>
              <a:sym typeface="Calibri"/>
            </a:endParaRPr>
          </a:p>
        </p:txBody>
      </p:sp>
      <p:pic>
        <p:nvPicPr>
          <p:cNvPr id="233" name="Google Shape;233;p6"/>
          <p:cNvPicPr preferRelativeResize="0"/>
          <p:nvPr/>
        </p:nvPicPr>
        <p:blipFill rotWithShape="1">
          <a:blip r:embed="rId10">
            <a:alphaModFix/>
          </a:blip>
          <a:srcRect b="0" l="0" r="0" t="0"/>
          <a:stretch/>
        </p:blipFill>
        <p:spPr>
          <a:xfrm>
            <a:off x="1267220" y="4447990"/>
            <a:ext cx="1267219" cy="7897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7"/>
          <p:cNvSpPr txBox="1"/>
          <p:nvPr/>
        </p:nvSpPr>
        <p:spPr>
          <a:xfrm>
            <a:off x="433331"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200"/>
              <a:buFont typeface="Arial"/>
              <a:buNone/>
            </a:pPr>
            <a:r>
              <a:t/>
            </a:r>
            <a:endParaRPr b="1" i="0" sz="3200">
              <a:solidFill>
                <a:srgbClr val="604878"/>
              </a:solidFill>
              <a:latin typeface="Raleway Light"/>
              <a:ea typeface="Raleway Light"/>
              <a:cs typeface="Raleway Light"/>
              <a:sym typeface="Raleway Light"/>
            </a:endParaRPr>
          </a:p>
          <a:p>
            <a:pPr indent="0" lvl="0" marL="0" marR="0" rtl="0" algn="l">
              <a:lnSpc>
                <a:spcPct val="100000"/>
              </a:lnSpc>
              <a:spcBef>
                <a:spcPts val="100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Types of Cyber Attacks : System Based</a:t>
            </a:r>
            <a:endParaRPr/>
          </a:p>
          <a:p>
            <a:pPr indent="0" lvl="0" marL="0" marR="0" rtl="0" algn="l">
              <a:lnSpc>
                <a:spcPct val="100000"/>
              </a:lnSpc>
              <a:spcBef>
                <a:spcPts val="1000"/>
              </a:spcBef>
              <a:spcAft>
                <a:spcPts val="0"/>
              </a:spcAft>
              <a:buClr>
                <a:srgbClr val="7F7F7F"/>
              </a:buClr>
              <a:buSzPts val="3200"/>
              <a:buFont typeface="Arial"/>
              <a:buNone/>
            </a:pPr>
            <a:r>
              <a:t/>
            </a:r>
            <a:endParaRPr b="1" i="0" sz="3200">
              <a:solidFill>
                <a:srgbClr val="604878"/>
              </a:solidFill>
              <a:latin typeface="Raleway Light"/>
              <a:ea typeface="Raleway Light"/>
              <a:cs typeface="Raleway Light"/>
              <a:sym typeface="Raleway Light"/>
            </a:endParaRPr>
          </a:p>
        </p:txBody>
      </p:sp>
      <p:grpSp>
        <p:nvGrpSpPr>
          <p:cNvPr id="239" name="Google Shape;239;p7"/>
          <p:cNvGrpSpPr/>
          <p:nvPr/>
        </p:nvGrpSpPr>
        <p:grpSpPr>
          <a:xfrm>
            <a:off x="8383932" y="4136180"/>
            <a:ext cx="1399006" cy="1400232"/>
            <a:chOff x="2760729" y="1384341"/>
            <a:chExt cx="1554480" cy="1555842"/>
          </a:xfrm>
        </p:grpSpPr>
        <p:grpSp>
          <p:nvGrpSpPr>
            <p:cNvPr id="240" name="Google Shape;240;p7"/>
            <p:cNvGrpSpPr/>
            <p:nvPr/>
          </p:nvGrpSpPr>
          <p:grpSpPr>
            <a:xfrm>
              <a:off x="2914544" y="1538156"/>
              <a:ext cx="1246851" cy="1248213"/>
              <a:chOff x="1201738" y="1663700"/>
              <a:chExt cx="1454150" cy="1455738"/>
            </a:xfrm>
          </p:grpSpPr>
          <p:sp>
            <p:nvSpPr>
              <p:cNvPr id="241" name="Google Shape;241;p7"/>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242" name="Google Shape;242;p7"/>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243" name="Google Shape;243;p7"/>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244" name="Google Shape;244;p7"/>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nvGrpSpPr>
            <p:cNvPr id="245" name="Google Shape;245;p7"/>
            <p:cNvGrpSpPr/>
            <p:nvPr/>
          </p:nvGrpSpPr>
          <p:grpSpPr>
            <a:xfrm>
              <a:off x="2760729" y="1384341"/>
              <a:ext cx="1554480" cy="1555842"/>
              <a:chOff x="1022350" y="1484312"/>
              <a:chExt cx="1812925" cy="1814513"/>
            </a:xfrm>
          </p:grpSpPr>
          <p:sp>
            <p:nvSpPr>
              <p:cNvPr id="246" name="Google Shape;246;p7"/>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247" name="Google Shape;247;p7"/>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248" name="Google Shape;248;p7"/>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249" name="Google Shape;249;p7"/>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0082B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grpSp>
        <p:nvGrpSpPr>
          <p:cNvPr id="250" name="Google Shape;250;p7"/>
          <p:cNvGrpSpPr/>
          <p:nvPr/>
        </p:nvGrpSpPr>
        <p:grpSpPr>
          <a:xfrm>
            <a:off x="5420288" y="1742898"/>
            <a:ext cx="1399006" cy="1400233"/>
            <a:chOff x="2760729" y="1384341"/>
            <a:chExt cx="1554480" cy="1555842"/>
          </a:xfrm>
        </p:grpSpPr>
        <p:grpSp>
          <p:nvGrpSpPr>
            <p:cNvPr id="251" name="Google Shape;251;p7"/>
            <p:cNvGrpSpPr/>
            <p:nvPr/>
          </p:nvGrpSpPr>
          <p:grpSpPr>
            <a:xfrm>
              <a:off x="2914544" y="1538156"/>
              <a:ext cx="1246851" cy="1248213"/>
              <a:chOff x="1201738" y="1663700"/>
              <a:chExt cx="1454150" cy="1455738"/>
            </a:xfrm>
          </p:grpSpPr>
          <p:sp>
            <p:nvSpPr>
              <p:cNvPr id="252" name="Google Shape;252;p7"/>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53" name="Google Shape;253;p7"/>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54" name="Google Shape;254;p7"/>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55" name="Google Shape;255;p7"/>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nvGrpSpPr>
            <p:cNvPr id="256" name="Google Shape;256;p7"/>
            <p:cNvGrpSpPr/>
            <p:nvPr/>
          </p:nvGrpSpPr>
          <p:grpSpPr>
            <a:xfrm>
              <a:off x="2760729" y="1384341"/>
              <a:ext cx="1554480" cy="1555842"/>
              <a:chOff x="1022350" y="1484312"/>
              <a:chExt cx="1812925" cy="1814513"/>
            </a:xfrm>
          </p:grpSpPr>
          <p:sp>
            <p:nvSpPr>
              <p:cNvPr id="257" name="Google Shape;257;p7"/>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58" name="Google Shape;258;p7"/>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59" name="Google Shape;259;p7"/>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60" name="Google Shape;260;p7"/>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grpSp>
        <p:nvGrpSpPr>
          <p:cNvPr id="261" name="Google Shape;261;p7"/>
          <p:cNvGrpSpPr/>
          <p:nvPr/>
        </p:nvGrpSpPr>
        <p:grpSpPr>
          <a:xfrm>
            <a:off x="2358188" y="4136180"/>
            <a:ext cx="1399006" cy="1400232"/>
            <a:chOff x="2760729" y="1384341"/>
            <a:chExt cx="1554480" cy="1555842"/>
          </a:xfrm>
        </p:grpSpPr>
        <p:grpSp>
          <p:nvGrpSpPr>
            <p:cNvPr id="262" name="Google Shape;262;p7"/>
            <p:cNvGrpSpPr/>
            <p:nvPr/>
          </p:nvGrpSpPr>
          <p:grpSpPr>
            <a:xfrm>
              <a:off x="2914544" y="1538156"/>
              <a:ext cx="1246851" cy="1248213"/>
              <a:chOff x="1201738" y="1663700"/>
              <a:chExt cx="1454150" cy="1455738"/>
            </a:xfrm>
          </p:grpSpPr>
          <p:sp>
            <p:nvSpPr>
              <p:cNvPr id="263" name="Google Shape;263;p7"/>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64" name="Google Shape;264;p7"/>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65" name="Google Shape;265;p7"/>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66" name="Google Shape;266;p7"/>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nvGrpSpPr>
            <p:cNvPr id="267" name="Google Shape;267;p7"/>
            <p:cNvGrpSpPr/>
            <p:nvPr/>
          </p:nvGrpSpPr>
          <p:grpSpPr>
            <a:xfrm>
              <a:off x="2760729" y="1384341"/>
              <a:ext cx="1554480" cy="1555842"/>
              <a:chOff x="1022350" y="1484312"/>
              <a:chExt cx="1812925" cy="1814513"/>
            </a:xfrm>
          </p:grpSpPr>
          <p:sp>
            <p:nvSpPr>
              <p:cNvPr id="268" name="Google Shape;268;p7"/>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69" name="Google Shape;269;p7"/>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70" name="Google Shape;270;p7"/>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71" name="Google Shape;271;p7"/>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grpSp>
        <p:nvGrpSpPr>
          <p:cNvPr id="272" name="Google Shape;272;p7"/>
          <p:cNvGrpSpPr/>
          <p:nvPr/>
        </p:nvGrpSpPr>
        <p:grpSpPr>
          <a:xfrm>
            <a:off x="1334971" y="1649233"/>
            <a:ext cx="1399006" cy="1400233"/>
            <a:chOff x="2760729" y="1384341"/>
            <a:chExt cx="1554480" cy="1555842"/>
          </a:xfrm>
        </p:grpSpPr>
        <p:grpSp>
          <p:nvGrpSpPr>
            <p:cNvPr id="273" name="Google Shape;273;p7"/>
            <p:cNvGrpSpPr/>
            <p:nvPr/>
          </p:nvGrpSpPr>
          <p:grpSpPr>
            <a:xfrm>
              <a:off x="2914544" y="1538156"/>
              <a:ext cx="1246851" cy="1248213"/>
              <a:chOff x="1201738" y="1663700"/>
              <a:chExt cx="1454150" cy="1455738"/>
            </a:xfrm>
          </p:grpSpPr>
          <p:sp>
            <p:nvSpPr>
              <p:cNvPr id="274" name="Google Shape;274;p7"/>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75" name="Google Shape;275;p7"/>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76" name="Google Shape;276;p7"/>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77" name="Google Shape;277;p7"/>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nvGrpSpPr>
            <p:cNvPr id="278" name="Google Shape;278;p7"/>
            <p:cNvGrpSpPr/>
            <p:nvPr/>
          </p:nvGrpSpPr>
          <p:grpSpPr>
            <a:xfrm>
              <a:off x="2760729" y="1384341"/>
              <a:ext cx="1554480" cy="1555842"/>
              <a:chOff x="1022350" y="1484312"/>
              <a:chExt cx="1812925" cy="1814513"/>
            </a:xfrm>
          </p:grpSpPr>
          <p:sp>
            <p:nvSpPr>
              <p:cNvPr id="279" name="Google Shape;279;p7"/>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80" name="Google Shape;280;p7"/>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81" name="Google Shape;281;p7"/>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282" name="Google Shape;282;p7"/>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7030A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grpSp>
        <p:nvGrpSpPr>
          <p:cNvPr id="283" name="Google Shape;283;p7"/>
          <p:cNvGrpSpPr/>
          <p:nvPr/>
        </p:nvGrpSpPr>
        <p:grpSpPr>
          <a:xfrm>
            <a:off x="9438754" y="1717222"/>
            <a:ext cx="1399006" cy="1400233"/>
            <a:chOff x="2760729" y="1384341"/>
            <a:chExt cx="1554480" cy="1555842"/>
          </a:xfrm>
        </p:grpSpPr>
        <p:grpSp>
          <p:nvGrpSpPr>
            <p:cNvPr id="284" name="Google Shape;284;p7"/>
            <p:cNvGrpSpPr/>
            <p:nvPr/>
          </p:nvGrpSpPr>
          <p:grpSpPr>
            <a:xfrm>
              <a:off x="2914544" y="1538156"/>
              <a:ext cx="1246851" cy="1248213"/>
              <a:chOff x="1201738" y="1663700"/>
              <a:chExt cx="1454150" cy="1455738"/>
            </a:xfrm>
          </p:grpSpPr>
          <p:sp>
            <p:nvSpPr>
              <p:cNvPr id="285" name="Google Shape;285;p7"/>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286" name="Google Shape;286;p7"/>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287" name="Google Shape;287;p7"/>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288" name="Google Shape;288;p7"/>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nvGrpSpPr>
            <p:cNvPr id="289" name="Google Shape;289;p7"/>
            <p:cNvGrpSpPr/>
            <p:nvPr/>
          </p:nvGrpSpPr>
          <p:grpSpPr>
            <a:xfrm>
              <a:off x="2760729" y="1384341"/>
              <a:ext cx="1554480" cy="1555842"/>
              <a:chOff x="1022350" y="1484312"/>
              <a:chExt cx="1812925" cy="1814513"/>
            </a:xfrm>
          </p:grpSpPr>
          <p:sp>
            <p:nvSpPr>
              <p:cNvPr id="290" name="Google Shape;290;p7"/>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291" name="Google Shape;291;p7"/>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292" name="Google Shape;292;p7"/>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293" name="Google Shape;293;p7"/>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22807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grpSp>
      <p:sp>
        <p:nvSpPr>
          <p:cNvPr id="294" name="Google Shape;294;p7"/>
          <p:cNvSpPr/>
          <p:nvPr/>
        </p:nvSpPr>
        <p:spPr>
          <a:xfrm>
            <a:off x="1799711" y="5683977"/>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Bots</a:t>
            </a:r>
            <a:endParaRPr b="1" sz="2200">
              <a:solidFill>
                <a:srgbClr val="000000"/>
              </a:solidFill>
              <a:latin typeface="Calibri"/>
              <a:ea typeface="Calibri"/>
              <a:cs typeface="Calibri"/>
              <a:sym typeface="Calibri"/>
            </a:endParaRPr>
          </a:p>
        </p:txBody>
      </p:sp>
      <p:sp>
        <p:nvSpPr>
          <p:cNvPr id="295" name="Google Shape;295;p7"/>
          <p:cNvSpPr/>
          <p:nvPr/>
        </p:nvSpPr>
        <p:spPr>
          <a:xfrm>
            <a:off x="898606" y="3216030"/>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Malware attack</a:t>
            </a:r>
            <a:endParaRPr/>
          </a:p>
        </p:txBody>
      </p:sp>
      <p:sp>
        <p:nvSpPr>
          <p:cNvPr id="296" name="Google Shape;296;p7"/>
          <p:cNvSpPr/>
          <p:nvPr/>
        </p:nvSpPr>
        <p:spPr>
          <a:xfrm>
            <a:off x="5055246" y="3232145"/>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Back doors</a:t>
            </a:r>
            <a:endParaRPr b="1" sz="2200">
              <a:solidFill>
                <a:srgbClr val="000000"/>
              </a:solidFill>
              <a:latin typeface="Calibri"/>
              <a:ea typeface="Calibri"/>
              <a:cs typeface="Calibri"/>
              <a:sym typeface="Calibri"/>
            </a:endParaRPr>
          </a:p>
        </p:txBody>
      </p:sp>
      <p:sp>
        <p:nvSpPr>
          <p:cNvPr id="297" name="Google Shape;297;p7"/>
          <p:cNvSpPr/>
          <p:nvPr/>
        </p:nvSpPr>
        <p:spPr>
          <a:xfrm>
            <a:off x="9036703" y="3244891"/>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Trojan Horse</a:t>
            </a:r>
            <a:endParaRPr b="1" sz="2200">
              <a:solidFill>
                <a:srgbClr val="000000"/>
              </a:solidFill>
              <a:latin typeface="Calibri"/>
              <a:ea typeface="Calibri"/>
              <a:cs typeface="Calibri"/>
              <a:sym typeface="Calibri"/>
            </a:endParaRPr>
          </a:p>
        </p:txBody>
      </p:sp>
      <p:sp>
        <p:nvSpPr>
          <p:cNvPr id="298" name="Google Shape;298;p7"/>
          <p:cNvSpPr/>
          <p:nvPr/>
        </p:nvSpPr>
        <p:spPr>
          <a:xfrm>
            <a:off x="7768711" y="5683977"/>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Virus/Worms</a:t>
            </a:r>
            <a:endParaRPr b="1" sz="2200">
              <a:solidFill>
                <a:srgbClr val="000000"/>
              </a:solidFill>
              <a:latin typeface="Calibri"/>
              <a:ea typeface="Calibri"/>
              <a:cs typeface="Calibri"/>
              <a:sym typeface="Calibri"/>
            </a:endParaRPr>
          </a:p>
        </p:txBody>
      </p:sp>
      <p:pic>
        <p:nvPicPr>
          <p:cNvPr id="299" name="Google Shape;299;p7"/>
          <p:cNvPicPr preferRelativeResize="0"/>
          <p:nvPr/>
        </p:nvPicPr>
        <p:blipFill rotWithShape="1">
          <a:blip r:embed="rId3">
            <a:alphaModFix/>
          </a:blip>
          <a:srcRect b="0" l="0" r="0" t="0"/>
          <a:stretch/>
        </p:blipFill>
        <p:spPr>
          <a:xfrm>
            <a:off x="1658921" y="2032599"/>
            <a:ext cx="795208" cy="795208"/>
          </a:xfrm>
          <a:prstGeom prst="rect">
            <a:avLst/>
          </a:prstGeom>
          <a:noFill/>
          <a:ln>
            <a:noFill/>
          </a:ln>
        </p:spPr>
      </p:pic>
      <p:pic>
        <p:nvPicPr>
          <p:cNvPr id="300" name="Google Shape;300;p7"/>
          <p:cNvPicPr preferRelativeResize="0"/>
          <p:nvPr/>
        </p:nvPicPr>
        <p:blipFill rotWithShape="1">
          <a:blip r:embed="rId4">
            <a:alphaModFix/>
          </a:blip>
          <a:srcRect b="0" l="0" r="0" t="0"/>
          <a:stretch/>
        </p:blipFill>
        <p:spPr>
          <a:xfrm>
            <a:off x="5707949" y="2081238"/>
            <a:ext cx="795208" cy="795208"/>
          </a:xfrm>
          <a:prstGeom prst="rect">
            <a:avLst/>
          </a:prstGeom>
          <a:noFill/>
          <a:ln>
            <a:noFill/>
          </a:ln>
        </p:spPr>
      </p:pic>
      <p:pic>
        <p:nvPicPr>
          <p:cNvPr id="301" name="Google Shape;301;p7"/>
          <p:cNvPicPr preferRelativeResize="0"/>
          <p:nvPr/>
        </p:nvPicPr>
        <p:blipFill rotWithShape="1">
          <a:blip r:embed="rId5">
            <a:alphaModFix/>
          </a:blip>
          <a:srcRect b="0" l="0" r="0" t="0"/>
          <a:stretch/>
        </p:blipFill>
        <p:spPr>
          <a:xfrm>
            <a:off x="2665076" y="4426319"/>
            <a:ext cx="795208" cy="795208"/>
          </a:xfrm>
          <a:prstGeom prst="rect">
            <a:avLst/>
          </a:prstGeom>
          <a:noFill/>
          <a:ln>
            <a:noFill/>
          </a:ln>
        </p:spPr>
      </p:pic>
      <p:pic>
        <p:nvPicPr>
          <p:cNvPr id="302" name="Google Shape;302;p7"/>
          <p:cNvPicPr preferRelativeResize="0"/>
          <p:nvPr/>
        </p:nvPicPr>
        <p:blipFill rotWithShape="1">
          <a:blip r:embed="rId6">
            <a:alphaModFix/>
          </a:blip>
          <a:srcRect b="0" l="0" r="0" t="0"/>
          <a:stretch/>
        </p:blipFill>
        <p:spPr>
          <a:xfrm>
            <a:off x="8599380" y="4352909"/>
            <a:ext cx="923899" cy="923899"/>
          </a:xfrm>
          <a:prstGeom prst="rect">
            <a:avLst/>
          </a:prstGeom>
          <a:noFill/>
          <a:ln>
            <a:noFill/>
          </a:ln>
        </p:spPr>
      </p:pic>
      <p:pic>
        <p:nvPicPr>
          <p:cNvPr id="303" name="Google Shape;303;p7"/>
          <p:cNvPicPr preferRelativeResize="0"/>
          <p:nvPr/>
        </p:nvPicPr>
        <p:blipFill rotWithShape="1">
          <a:blip r:embed="rId7">
            <a:alphaModFix/>
          </a:blip>
          <a:srcRect b="0" l="0" r="0" t="0"/>
          <a:stretch/>
        </p:blipFill>
        <p:spPr>
          <a:xfrm>
            <a:off x="9830463" y="2119768"/>
            <a:ext cx="612832" cy="68000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grpSp>
        <p:nvGrpSpPr>
          <p:cNvPr id="308" name="Google Shape;308;p8"/>
          <p:cNvGrpSpPr/>
          <p:nvPr/>
        </p:nvGrpSpPr>
        <p:grpSpPr>
          <a:xfrm>
            <a:off x="747151" y="1095913"/>
            <a:ext cx="1399006" cy="1400233"/>
            <a:chOff x="2760729" y="1384341"/>
            <a:chExt cx="1554480" cy="1555842"/>
          </a:xfrm>
        </p:grpSpPr>
        <p:grpSp>
          <p:nvGrpSpPr>
            <p:cNvPr id="309" name="Google Shape;309;p8"/>
            <p:cNvGrpSpPr/>
            <p:nvPr/>
          </p:nvGrpSpPr>
          <p:grpSpPr>
            <a:xfrm>
              <a:off x="2914544" y="1538156"/>
              <a:ext cx="1246851" cy="1248213"/>
              <a:chOff x="1201738" y="1663700"/>
              <a:chExt cx="1454150" cy="1455738"/>
            </a:xfrm>
          </p:grpSpPr>
          <p:sp>
            <p:nvSpPr>
              <p:cNvPr id="310" name="Google Shape;310;p8"/>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311" name="Google Shape;311;p8"/>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312" name="Google Shape;312;p8"/>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313" name="Google Shape;313;p8"/>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nvGrpSpPr>
            <p:cNvPr id="314" name="Google Shape;314;p8"/>
            <p:cNvGrpSpPr/>
            <p:nvPr/>
          </p:nvGrpSpPr>
          <p:grpSpPr>
            <a:xfrm>
              <a:off x="2760729" y="1384341"/>
              <a:ext cx="1554480" cy="1555842"/>
              <a:chOff x="1022350" y="1484312"/>
              <a:chExt cx="1812925" cy="1814513"/>
            </a:xfrm>
          </p:grpSpPr>
          <p:sp>
            <p:nvSpPr>
              <p:cNvPr id="315" name="Google Shape;315;p8"/>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316" name="Google Shape;316;p8"/>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317" name="Google Shape;317;p8"/>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318" name="Google Shape;318;p8"/>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01547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sp>
        <p:nvSpPr>
          <p:cNvPr id="319" name="Google Shape;319;p8"/>
          <p:cNvSpPr/>
          <p:nvPr/>
        </p:nvSpPr>
        <p:spPr>
          <a:xfrm>
            <a:off x="178662" y="2609066"/>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Denial of Service</a:t>
            </a:r>
            <a:endParaRPr/>
          </a:p>
        </p:txBody>
      </p:sp>
      <p:pic>
        <p:nvPicPr>
          <p:cNvPr id="320" name="Google Shape;320;p8"/>
          <p:cNvPicPr preferRelativeResize="0"/>
          <p:nvPr/>
        </p:nvPicPr>
        <p:blipFill rotWithShape="1">
          <a:blip r:embed="rId3">
            <a:alphaModFix/>
          </a:blip>
          <a:srcRect b="0" l="0" r="0" t="0"/>
          <a:stretch/>
        </p:blipFill>
        <p:spPr>
          <a:xfrm>
            <a:off x="1070931" y="1354902"/>
            <a:ext cx="936795" cy="886305"/>
          </a:xfrm>
          <a:prstGeom prst="rect">
            <a:avLst/>
          </a:prstGeom>
          <a:noFill/>
          <a:ln>
            <a:noFill/>
          </a:ln>
        </p:spPr>
      </p:pic>
      <p:sp>
        <p:nvSpPr>
          <p:cNvPr id="321" name="Google Shape;321;p8"/>
          <p:cNvSpPr/>
          <p:nvPr/>
        </p:nvSpPr>
        <p:spPr>
          <a:xfrm>
            <a:off x="3136064" y="1354902"/>
            <a:ext cx="8525524" cy="1373003"/>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Calibri"/>
                <a:ea typeface="Calibri"/>
                <a:cs typeface="Calibri"/>
                <a:sym typeface="Calibri"/>
              </a:rPr>
              <a:t>To put it simply, distributed denial-of-service (DDoS) attack is an attempt to flood the server and overwhelming the target. Because of this, the service will temporarily not available or disrupted. The actual traffic will not be able to use the service because of this.</a:t>
            </a:r>
            <a:endParaRPr/>
          </a:p>
        </p:txBody>
      </p:sp>
      <p:grpSp>
        <p:nvGrpSpPr>
          <p:cNvPr id="322" name="Google Shape;322;p8"/>
          <p:cNvGrpSpPr/>
          <p:nvPr/>
        </p:nvGrpSpPr>
        <p:grpSpPr>
          <a:xfrm>
            <a:off x="828004" y="3337142"/>
            <a:ext cx="10112369" cy="3435827"/>
            <a:chOff x="1070437" y="3212663"/>
            <a:chExt cx="10112369" cy="3435827"/>
          </a:xfrm>
        </p:grpSpPr>
        <p:pic>
          <p:nvPicPr>
            <p:cNvPr id="323" name="Google Shape;323;p8"/>
            <p:cNvPicPr preferRelativeResize="0"/>
            <p:nvPr/>
          </p:nvPicPr>
          <p:blipFill rotWithShape="1">
            <a:blip r:embed="rId4">
              <a:alphaModFix/>
            </a:blip>
            <a:srcRect b="0" l="0" r="0" t="0"/>
            <a:stretch/>
          </p:blipFill>
          <p:spPr>
            <a:xfrm>
              <a:off x="4008684" y="4012738"/>
              <a:ext cx="1412459" cy="1412459"/>
            </a:xfrm>
            <a:prstGeom prst="rect">
              <a:avLst/>
            </a:prstGeom>
            <a:noFill/>
            <a:ln>
              <a:noFill/>
            </a:ln>
          </p:spPr>
        </p:pic>
        <p:pic>
          <p:nvPicPr>
            <p:cNvPr id="324" name="Google Shape;324;p8"/>
            <p:cNvPicPr preferRelativeResize="0"/>
            <p:nvPr/>
          </p:nvPicPr>
          <p:blipFill rotWithShape="1">
            <a:blip r:embed="rId5">
              <a:alphaModFix/>
            </a:blip>
            <a:srcRect b="0" l="0" r="0" t="0"/>
            <a:stretch/>
          </p:blipFill>
          <p:spPr>
            <a:xfrm>
              <a:off x="1085387" y="3791930"/>
              <a:ext cx="1788740" cy="1788740"/>
            </a:xfrm>
            <a:prstGeom prst="rect">
              <a:avLst/>
            </a:prstGeom>
            <a:noFill/>
            <a:ln>
              <a:noFill/>
            </a:ln>
          </p:spPr>
        </p:pic>
        <p:pic>
          <p:nvPicPr>
            <p:cNvPr id="325" name="Google Shape;325;p8"/>
            <p:cNvPicPr preferRelativeResize="0"/>
            <p:nvPr/>
          </p:nvPicPr>
          <p:blipFill rotWithShape="1">
            <a:blip r:embed="rId4">
              <a:alphaModFix/>
            </a:blip>
            <a:srcRect b="0" l="0" r="0" t="0"/>
            <a:stretch/>
          </p:blipFill>
          <p:spPr>
            <a:xfrm>
              <a:off x="9566288" y="4012738"/>
              <a:ext cx="1412459" cy="1412459"/>
            </a:xfrm>
            <a:prstGeom prst="rect">
              <a:avLst/>
            </a:prstGeom>
            <a:noFill/>
            <a:ln>
              <a:noFill/>
            </a:ln>
          </p:spPr>
        </p:pic>
        <p:grpSp>
          <p:nvGrpSpPr>
            <p:cNvPr id="326" name="Google Shape;326;p8"/>
            <p:cNvGrpSpPr/>
            <p:nvPr/>
          </p:nvGrpSpPr>
          <p:grpSpPr>
            <a:xfrm>
              <a:off x="7001136" y="3212663"/>
              <a:ext cx="923334" cy="3012608"/>
              <a:chOff x="6846643" y="3215762"/>
              <a:chExt cx="923334" cy="3012608"/>
            </a:xfrm>
          </p:grpSpPr>
          <p:pic>
            <p:nvPicPr>
              <p:cNvPr id="327" name="Google Shape;327;p8"/>
              <p:cNvPicPr preferRelativeResize="0"/>
              <p:nvPr/>
            </p:nvPicPr>
            <p:blipFill rotWithShape="1">
              <a:blip r:embed="rId6">
                <a:alphaModFix/>
              </a:blip>
              <a:srcRect b="0" l="0" r="0" t="0"/>
              <a:stretch/>
            </p:blipFill>
            <p:spPr>
              <a:xfrm>
                <a:off x="6846643" y="3215762"/>
                <a:ext cx="909634" cy="909634"/>
              </a:xfrm>
              <a:prstGeom prst="rect">
                <a:avLst/>
              </a:prstGeom>
              <a:noFill/>
              <a:ln>
                <a:noFill/>
              </a:ln>
            </p:spPr>
          </p:pic>
          <p:pic>
            <p:nvPicPr>
              <p:cNvPr id="328" name="Google Shape;328;p8"/>
              <p:cNvPicPr preferRelativeResize="0"/>
              <p:nvPr/>
            </p:nvPicPr>
            <p:blipFill rotWithShape="1">
              <a:blip r:embed="rId6">
                <a:alphaModFix/>
              </a:blip>
              <a:srcRect b="0" l="0" r="0" t="0"/>
              <a:stretch/>
            </p:blipFill>
            <p:spPr>
              <a:xfrm>
                <a:off x="6860343" y="4264150"/>
                <a:ext cx="909634" cy="909634"/>
              </a:xfrm>
              <a:prstGeom prst="rect">
                <a:avLst/>
              </a:prstGeom>
              <a:noFill/>
              <a:ln>
                <a:noFill/>
              </a:ln>
            </p:spPr>
          </p:pic>
          <p:pic>
            <p:nvPicPr>
              <p:cNvPr id="329" name="Google Shape;329;p8"/>
              <p:cNvPicPr preferRelativeResize="0"/>
              <p:nvPr/>
            </p:nvPicPr>
            <p:blipFill rotWithShape="1">
              <a:blip r:embed="rId6">
                <a:alphaModFix/>
              </a:blip>
              <a:srcRect b="0" l="0" r="0" t="0"/>
              <a:stretch/>
            </p:blipFill>
            <p:spPr>
              <a:xfrm>
                <a:off x="6846643" y="5318736"/>
                <a:ext cx="909634" cy="909634"/>
              </a:xfrm>
              <a:prstGeom prst="rect">
                <a:avLst/>
              </a:prstGeom>
              <a:noFill/>
              <a:ln>
                <a:noFill/>
              </a:ln>
            </p:spPr>
          </p:pic>
        </p:grpSp>
        <p:sp>
          <p:nvSpPr>
            <p:cNvPr id="330" name="Google Shape;330;p8"/>
            <p:cNvSpPr/>
            <p:nvPr/>
          </p:nvSpPr>
          <p:spPr>
            <a:xfrm>
              <a:off x="2954375" y="4513447"/>
              <a:ext cx="960399" cy="334778"/>
            </a:xfrm>
            <a:prstGeom prst="lef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8"/>
            <p:cNvSpPr/>
            <p:nvPr/>
          </p:nvSpPr>
          <p:spPr>
            <a:xfrm>
              <a:off x="5575140" y="4490280"/>
              <a:ext cx="1278291" cy="334778"/>
            </a:xfrm>
            <a:prstGeom prst="lef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8"/>
            <p:cNvSpPr/>
            <p:nvPr/>
          </p:nvSpPr>
          <p:spPr>
            <a:xfrm rot="-1433870">
              <a:off x="5529011" y="3814609"/>
              <a:ext cx="1352637" cy="355417"/>
            </a:xfrm>
            <a:prstGeom prst="lef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8"/>
            <p:cNvSpPr/>
            <p:nvPr/>
          </p:nvSpPr>
          <p:spPr>
            <a:xfrm rot="1551113">
              <a:off x="5543889" y="5191646"/>
              <a:ext cx="1352637" cy="355417"/>
            </a:xfrm>
            <a:prstGeom prst="lef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8"/>
            <p:cNvSpPr/>
            <p:nvPr/>
          </p:nvSpPr>
          <p:spPr>
            <a:xfrm>
              <a:off x="8085875" y="4490280"/>
              <a:ext cx="1278291" cy="334778"/>
            </a:xfrm>
            <a:prstGeom prst="lef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8"/>
            <p:cNvSpPr txBox="1"/>
            <p:nvPr/>
          </p:nvSpPr>
          <p:spPr>
            <a:xfrm>
              <a:off x="1070437" y="5654908"/>
              <a:ext cx="181864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Attacker</a:t>
              </a:r>
              <a:endParaRPr/>
            </a:p>
          </p:txBody>
        </p:sp>
        <p:sp>
          <p:nvSpPr>
            <p:cNvPr id="336" name="Google Shape;336;p8"/>
            <p:cNvSpPr txBox="1"/>
            <p:nvPr/>
          </p:nvSpPr>
          <p:spPr>
            <a:xfrm>
              <a:off x="3805593" y="5654908"/>
              <a:ext cx="181864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Control Server</a:t>
              </a:r>
              <a:endParaRPr/>
            </a:p>
          </p:txBody>
        </p:sp>
        <p:sp>
          <p:nvSpPr>
            <p:cNvPr id="337" name="Google Shape;337;p8"/>
            <p:cNvSpPr txBox="1"/>
            <p:nvPr/>
          </p:nvSpPr>
          <p:spPr>
            <a:xfrm>
              <a:off x="9364166" y="5654908"/>
              <a:ext cx="181864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Victim’s Server</a:t>
              </a:r>
              <a:endParaRPr/>
            </a:p>
          </p:txBody>
        </p:sp>
        <p:sp>
          <p:nvSpPr>
            <p:cNvPr id="338" name="Google Shape;338;p8"/>
            <p:cNvSpPr txBox="1"/>
            <p:nvPr/>
          </p:nvSpPr>
          <p:spPr>
            <a:xfrm>
              <a:off x="6286066" y="6309936"/>
              <a:ext cx="233977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Botnet of Infected Hosts</a:t>
              </a:r>
              <a:endParaRPr/>
            </a:p>
          </p:txBody>
        </p:sp>
      </p:grpSp>
      <p:sp>
        <p:nvSpPr>
          <p:cNvPr id="339" name="Google Shape;339;p8"/>
          <p:cNvSpPr txBox="1"/>
          <p:nvPr/>
        </p:nvSpPr>
        <p:spPr>
          <a:xfrm>
            <a:off x="747151" y="308716"/>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Types of Cyber Attacks : Web Based </a:t>
            </a:r>
            <a:endParaRPr b="1" i="0" sz="3200">
              <a:solidFill>
                <a:srgbClr val="604878"/>
              </a:solidFill>
              <a:latin typeface="Raleway Light"/>
              <a:ea typeface="Raleway Light"/>
              <a:cs typeface="Raleway Light"/>
              <a:sym typeface="Raleway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grpSp>
        <p:nvGrpSpPr>
          <p:cNvPr id="344" name="Google Shape;344;p9"/>
          <p:cNvGrpSpPr/>
          <p:nvPr/>
        </p:nvGrpSpPr>
        <p:grpSpPr>
          <a:xfrm>
            <a:off x="707713" y="1032411"/>
            <a:ext cx="1399006" cy="1400233"/>
            <a:chOff x="2760729" y="1384341"/>
            <a:chExt cx="1554480" cy="1555842"/>
          </a:xfrm>
        </p:grpSpPr>
        <p:grpSp>
          <p:nvGrpSpPr>
            <p:cNvPr id="345" name="Google Shape;345;p9"/>
            <p:cNvGrpSpPr/>
            <p:nvPr/>
          </p:nvGrpSpPr>
          <p:grpSpPr>
            <a:xfrm>
              <a:off x="2914544" y="1538156"/>
              <a:ext cx="1246851" cy="1248213"/>
              <a:chOff x="1201738" y="1663700"/>
              <a:chExt cx="1454150" cy="1455738"/>
            </a:xfrm>
          </p:grpSpPr>
          <p:sp>
            <p:nvSpPr>
              <p:cNvPr id="346" name="Google Shape;346;p9"/>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347" name="Google Shape;347;p9"/>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348" name="Google Shape;348;p9"/>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349" name="Google Shape;349;p9"/>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nvGrpSpPr>
            <p:cNvPr id="350" name="Google Shape;350;p9"/>
            <p:cNvGrpSpPr/>
            <p:nvPr/>
          </p:nvGrpSpPr>
          <p:grpSpPr>
            <a:xfrm>
              <a:off x="2760729" y="1384341"/>
              <a:ext cx="1554480" cy="1555842"/>
              <a:chOff x="1022350" y="1484312"/>
              <a:chExt cx="1812925" cy="1814513"/>
            </a:xfrm>
          </p:grpSpPr>
          <p:sp>
            <p:nvSpPr>
              <p:cNvPr id="351" name="Google Shape;351;p9"/>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352" name="Google Shape;352;p9"/>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353" name="Google Shape;353;p9"/>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sp>
            <p:nvSpPr>
              <p:cNvPr id="354" name="Google Shape;354;p9"/>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2F55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rgbClr val="000000"/>
                  </a:solidFill>
                  <a:latin typeface="Arial"/>
                  <a:ea typeface="Arial"/>
                  <a:cs typeface="Arial"/>
                  <a:sym typeface="Arial"/>
                </a:endParaRPr>
              </a:p>
            </p:txBody>
          </p:sp>
        </p:grpSp>
      </p:grpSp>
      <p:sp>
        <p:nvSpPr>
          <p:cNvPr id="355" name="Google Shape;355;p9"/>
          <p:cNvSpPr/>
          <p:nvPr/>
        </p:nvSpPr>
        <p:spPr>
          <a:xfrm>
            <a:off x="139224" y="2545564"/>
            <a:ext cx="2535985" cy="476726"/>
          </a:xfrm>
          <a:prstGeom prst="roundRect">
            <a:avLst>
              <a:gd fmla="val 16667" name="adj"/>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0000"/>
                </a:solidFill>
                <a:latin typeface="Calibri"/>
                <a:ea typeface="Calibri"/>
                <a:cs typeface="Calibri"/>
                <a:sym typeface="Calibri"/>
              </a:rPr>
              <a:t>Man in the middle</a:t>
            </a:r>
            <a:endParaRPr/>
          </a:p>
        </p:txBody>
      </p:sp>
      <p:pic>
        <p:nvPicPr>
          <p:cNvPr id="356" name="Google Shape;356;p9"/>
          <p:cNvPicPr preferRelativeResize="0"/>
          <p:nvPr/>
        </p:nvPicPr>
        <p:blipFill rotWithShape="1">
          <a:blip r:embed="rId3">
            <a:alphaModFix/>
          </a:blip>
          <a:srcRect b="0" l="0" r="0" t="0"/>
          <a:stretch/>
        </p:blipFill>
        <p:spPr>
          <a:xfrm>
            <a:off x="1011375" y="1357588"/>
            <a:ext cx="795208" cy="795208"/>
          </a:xfrm>
          <a:prstGeom prst="rect">
            <a:avLst/>
          </a:prstGeom>
          <a:noFill/>
          <a:ln>
            <a:noFill/>
          </a:ln>
        </p:spPr>
      </p:pic>
      <p:sp>
        <p:nvSpPr>
          <p:cNvPr id="357" name="Google Shape;357;p9"/>
          <p:cNvSpPr/>
          <p:nvPr/>
        </p:nvSpPr>
        <p:spPr>
          <a:xfrm>
            <a:off x="3136064" y="1354902"/>
            <a:ext cx="8525524" cy="1373003"/>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Calibri"/>
                <a:ea typeface="Calibri"/>
                <a:cs typeface="Calibri"/>
                <a:sym typeface="Calibri"/>
              </a:rPr>
              <a:t>A man-in-the-middle attack is where hackers interrupt an existing conversation or data transfer. This can happen in any form of online communication, such as email, web browsing, social media, etc.</a:t>
            </a:r>
            <a:endParaRPr/>
          </a:p>
        </p:txBody>
      </p:sp>
      <p:pic>
        <p:nvPicPr>
          <p:cNvPr id="358" name="Google Shape;358;p9"/>
          <p:cNvPicPr preferRelativeResize="0"/>
          <p:nvPr/>
        </p:nvPicPr>
        <p:blipFill rotWithShape="1">
          <a:blip r:embed="rId4">
            <a:alphaModFix/>
          </a:blip>
          <a:srcRect b="8019" l="6208" r="50000" t="50628"/>
          <a:stretch/>
        </p:blipFill>
        <p:spPr>
          <a:xfrm>
            <a:off x="396467" y="3866359"/>
            <a:ext cx="3143644" cy="1855333"/>
          </a:xfrm>
          <a:prstGeom prst="rect">
            <a:avLst/>
          </a:prstGeom>
          <a:noFill/>
          <a:ln>
            <a:noFill/>
          </a:ln>
        </p:spPr>
      </p:pic>
      <p:pic>
        <p:nvPicPr>
          <p:cNvPr id="359" name="Google Shape;359;p9"/>
          <p:cNvPicPr preferRelativeResize="0"/>
          <p:nvPr/>
        </p:nvPicPr>
        <p:blipFill rotWithShape="1">
          <a:blip r:embed="rId4">
            <a:alphaModFix/>
          </a:blip>
          <a:srcRect b="52954" l="49313" r="5506" t="5693"/>
          <a:stretch/>
        </p:blipFill>
        <p:spPr>
          <a:xfrm>
            <a:off x="8552159" y="3866358"/>
            <a:ext cx="3243374" cy="1855333"/>
          </a:xfrm>
          <a:prstGeom prst="rect">
            <a:avLst/>
          </a:prstGeom>
          <a:noFill/>
          <a:ln>
            <a:noFill/>
          </a:ln>
        </p:spPr>
      </p:pic>
      <p:cxnSp>
        <p:nvCxnSpPr>
          <p:cNvPr id="360" name="Google Shape;360;p9"/>
          <p:cNvCxnSpPr>
            <a:stCxn id="358" idx="3"/>
            <a:endCxn id="359" idx="1"/>
          </p:cNvCxnSpPr>
          <p:nvPr/>
        </p:nvCxnSpPr>
        <p:spPr>
          <a:xfrm>
            <a:off x="3540111" y="4794026"/>
            <a:ext cx="5012100" cy="0"/>
          </a:xfrm>
          <a:prstGeom prst="straightConnector1">
            <a:avLst/>
          </a:prstGeom>
          <a:noFill/>
          <a:ln cap="flat" cmpd="sng" w="69850">
            <a:solidFill>
              <a:schemeClr val="accent1"/>
            </a:solidFill>
            <a:prstDash val="dot"/>
            <a:miter lim="800000"/>
            <a:headEnd len="sm" w="sm" type="none"/>
            <a:tailEnd len="lg" w="lg" type="stealth"/>
          </a:ln>
        </p:spPr>
      </p:cxnSp>
      <p:pic>
        <p:nvPicPr>
          <p:cNvPr id="361" name="Google Shape;361;p9"/>
          <p:cNvPicPr preferRelativeResize="0"/>
          <p:nvPr/>
        </p:nvPicPr>
        <p:blipFill rotWithShape="1">
          <a:blip r:embed="rId5">
            <a:alphaModFix/>
          </a:blip>
          <a:srcRect b="65538" l="38210" r="34756" t="7017"/>
          <a:stretch/>
        </p:blipFill>
        <p:spPr>
          <a:xfrm>
            <a:off x="5321709" y="3221879"/>
            <a:ext cx="1548581" cy="1572145"/>
          </a:xfrm>
          <a:prstGeom prst="rect">
            <a:avLst/>
          </a:prstGeom>
          <a:noFill/>
          <a:ln>
            <a:noFill/>
          </a:ln>
        </p:spPr>
      </p:pic>
      <p:sp>
        <p:nvSpPr>
          <p:cNvPr id="362" name="Google Shape;362;p9"/>
          <p:cNvSpPr txBox="1"/>
          <p:nvPr/>
        </p:nvSpPr>
        <p:spPr>
          <a:xfrm>
            <a:off x="433331"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604878"/>
              </a:buClr>
              <a:buSzPts val="3200"/>
              <a:buFont typeface="Arial"/>
              <a:buNone/>
            </a:pPr>
            <a:r>
              <a:rPr b="1" i="0" lang="en-US" sz="3200">
                <a:solidFill>
                  <a:srgbClr val="604878"/>
                </a:solidFill>
                <a:latin typeface="Raleway Light"/>
                <a:ea typeface="Raleway Light"/>
                <a:cs typeface="Raleway Light"/>
                <a:sym typeface="Raleway Light"/>
              </a:rPr>
              <a:t>Types of Cyber Attacks : Web Based </a:t>
            </a:r>
            <a:endParaRPr b="1" i="0" sz="3200">
              <a:solidFill>
                <a:srgbClr val="604878"/>
              </a:solidFill>
              <a:latin typeface="Raleway Light"/>
              <a:ea typeface="Raleway Light"/>
              <a:cs typeface="Raleway Light"/>
              <a:sym typeface="Raleway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2024-08-02T09:51:41Z</dcterms:created>
  <dc:creator>Admin</dc:creator>
</cp:coreProperties>
</file>